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9" r:id="rId2"/>
    <p:sldId id="257" r:id="rId3"/>
    <p:sldId id="261" r:id="rId4"/>
    <p:sldId id="262" r:id="rId5"/>
    <p:sldId id="263" r:id="rId6"/>
    <p:sldId id="270" r:id="rId7"/>
    <p:sldId id="271" r:id="rId8"/>
    <p:sldId id="272" r:id="rId9"/>
    <p:sldId id="273" r:id="rId10"/>
    <p:sldId id="266" r:id="rId11"/>
    <p:sldId id="274" r:id="rId12"/>
    <p:sldId id="267" r:id="rId13"/>
    <p:sldId id="268" r:id="rId14"/>
    <p:sldId id="269"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89"/>
    <p:restoredTop sz="97872"/>
  </p:normalViewPr>
  <p:slideViewPr>
    <p:cSldViewPr snapToGrid="0">
      <p:cViewPr varScale="1">
        <p:scale>
          <a:sx n="221" d="100"/>
          <a:sy n="221" d="100"/>
        </p:scale>
        <p:origin x="200" y="304"/>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37CA5-02D1-774D-B6CF-E5680AE5253B}" type="datetimeFigureOut">
              <a:rPr lang="en-US" smtClean="0"/>
              <a:t>4/24/24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3FBEA-23D8-1346-A296-B1B2EBDD68BC}" type="slidenum">
              <a:rPr lang="en-US" smtClean="0"/>
              <a:t>‹#›</a:t>
            </a:fld>
            <a:endParaRPr lang="en-US"/>
          </a:p>
        </p:txBody>
      </p:sp>
    </p:spTree>
    <p:extLst>
      <p:ext uri="{BB962C8B-B14F-4D97-AF65-F5344CB8AC3E}">
        <p14:creationId xmlns:p14="http://schemas.microsoft.com/office/powerpoint/2010/main" val="3540362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a:t>
            </a:fld>
            <a:endParaRPr lang="en-US"/>
          </a:p>
        </p:txBody>
      </p:sp>
    </p:spTree>
    <p:extLst>
      <p:ext uri="{BB962C8B-B14F-4D97-AF65-F5344CB8AC3E}">
        <p14:creationId xmlns:p14="http://schemas.microsoft.com/office/powerpoint/2010/main" val="3728486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10</a:t>
            </a:fld>
            <a:endParaRPr lang="en-US"/>
          </a:p>
        </p:txBody>
      </p:sp>
    </p:spTree>
    <p:extLst>
      <p:ext uri="{BB962C8B-B14F-4D97-AF65-F5344CB8AC3E}">
        <p14:creationId xmlns:p14="http://schemas.microsoft.com/office/powerpoint/2010/main" val="1399272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11</a:t>
            </a:fld>
            <a:endParaRPr lang="en-US"/>
          </a:p>
        </p:txBody>
      </p:sp>
    </p:spTree>
    <p:extLst>
      <p:ext uri="{BB962C8B-B14F-4D97-AF65-F5344CB8AC3E}">
        <p14:creationId xmlns:p14="http://schemas.microsoft.com/office/powerpoint/2010/main" val="2422628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12</a:t>
            </a:fld>
            <a:endParaRPr lang="en-US"/>
          </a:p>
        </p:txBody>
      </p:sp>
    </p:spTree>
    <p:extLst>
      <p:ext uri="{BB962C8B-B14F-4D97-AF65-F5344CB8AC3E}">
        <p14:creationId xmlns:p14="http://schemas.microsoft.com/office/powerpoint/2010/main" val="1000908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13</a:t>
            </a:fld>
            <a:endParaRPr lang="en-US"/>
          </a:p>
        </p:txBody>
      </p:sp>
    </p:spTree>
    <p:extLst>
      <p:ext uri="{BB962C8B-B14F-4D97-AF65-F5344CB8AC3E}">
        <p14:creationId xmlns:p14="http://schemas.microsoft.com/office/powerpoint/2010/main" val="4222633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14</a:t>
            </a:fld>
            <a:endParaRPr lang="en-US"/>
          </a:p>
        </p:txBody>
      </p:sp>
    </p:spTree>
    <p:extLst>
      <p:ext uri="{BB962C8B-B14F-4D97-AF65-F5344CB8AC3E}">
        <p14:creationId xmlns:p14="http://schemas.microsoft.com/office/powerpoint/2010/main" val="1399945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15</a:t>
            </a:fld>
            <a:endParaRPr lang="en-US"/>
          </a:p>
        </p:txBody>
      </p:sp>
    </p:spTree>
    <p:extLst>
      <p:ext uri="{BB962C8B-B14F-4D97-AF65-F5344CB8AC3E}">
        <p14:creationId xmlns:p14="http://schemas.microsoft.com/office/powerpoint/2010/main" val="3806822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2</a:t>
            </a:fld>
            <a:endParaRPr lang="en-US"/>
          </a:p>
        </p:txBody>
      </p:sp>
    </p:spTree>
    <p:extLst>
      <p:ext uri="{BB962C8B-B14F-4D97-AF65-F5344CB8AC3E}">
        <p14:creationId xmlns:p14="http://schemas.microsoft.com/office/powerpoint/2010/main" val="3553768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3</a:t>
            </a:fld>
            <a:endParaRPr lang="en-US"/>
          </a:p>
        </p:txBody>
      </p:sp>
    </p:spTree>
    <p:extLst>
      <p:ext uri="{BB962C8B-B14F-4D97-AF65-F5344CB8AC3E}">
        <p14:creationId xmlns:p14="http://schemas.microsoft.com/office/powerpoint/2010/main" val="403789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4</a:t>
            </a:fld>
            <a:endParaRPr lang="en-US"/>
          </a:p>
        </p:txBody>
      </p:sp>
    </p:spTree>
    <p:extLst>
      <p:ext uri="{BB962C8B-B14F-4D97-AF65-F5344CB8AC3E}">
        <p14:creationId xmlns:p14="http://schemas.microsoft.com/office/powerpoint/2010/main" val="174709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5</a:t>
            </a:fld>
            <a:endParaRPr lang="en-US"/>
          </a:p>
        </p:txBody>
      </p:sp>
    </p:spTree>
    <p:extLst>
      <p:ext uri="{BB962C8B-B14F-4D97-AF65-F5344CB8AC3E}">
        <p14:creationId xmlns:p14="http://schemas.microsoft.com/office/powerpoint/2010/main" val="1036186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6</a:t>
            </a:fld>
            <a:endParaRPr lang="en-US"/>
          </a:p>
        </p:txBody>
      </p:sp>
    </p:spTree>
    <p:extLst>
      <p:ext uri="{BB962C8B-B14F-4D97-AF65-F5344CB8AC3E}">
        <p14:creationId xmlns:p14="http://schemas.microsoft.com/office/powerpoint/2010/main" val="175487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7</a:t>
            </a:fld>
            <a:endParaRPr lang="en-US"/>
          </a:p>
        </p:txBody>
      </p:sp>
    </p:spTree>
    <p:extLst>
      <p:ext uri="{BB962C8B-B14F-4D97-AF65-F5344CB8AC3E}">
        <p14:creationId xmlns:p14="http://schemas.microsoft.com/office/powerpoint/2010/main" val="20304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8</a:t>
            </a:fld>
            <a:endParaRPr lang="en-US"/>
          </a:p>
        </p:txBody>
      </p:sp>
    </p:spTree>
    <p:extLst>
      <p:ext uri="{BB962C8B-B14F-4D97-AF65-F5344CB8AC3E}">
        <p14:creationId xmlns:p14="http://schemas.microsoft.com/office/powerpoint/2010/main" val="3397751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3FBEA-23D8-1346-A296-B1B2EBDD68BC}" type="slidenum">
              <a:rPr lang="en-US" smtClean="0"/>
              <a:t>9</a:t>
            </a:fld>
            <a:endParaRPr lang="en-US"/>
          </a:p>
        </p:txBody>
      </p:sp>
    </p:spTree>
    <p:extLst>
      <p:ext uri="{BB962C8B-B14F-4D97-AF65-F5344CB8AC3E}">
        <p14:creationId xmlns:p14="http://schemas.microsoft.com/office/powerpoint/2010/main" val="1238110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0B21-4B17-E5BB-4BF8-21823A40A7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CFEA12B-C7AC-0E58-1DE7-C72CE5B2B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FEF0388-03EE-E4F1-F193-1C4BE52B77EE}"/>
              </a:ext>
            </a:extLst>
          </p:cNvPr>
          <p:cNvSpPr>
            <a:spLocks noGrp="1"/>
          </p:cNvSpPr>
          <p:nvPr>
            <p:ph type="dt" sz="half" idx="10"/>
          </p:nvPr>
        </p:nvSpPr>
        <p:spPr/>
        <p:txBody>
          <a:bodyPr/>
          <a:lstStyle/>
          <a:p>
            <a:fld id="{778BD965-6A47-5148-A0B7-48AAC1AB91A1}" type="datetimeFigureOut">
              <a:rPr lang="en-US" smtClean="0"/>
              <a:t>4/24/24</a:t>
            </a:fld>
            <a:endParaRPr lang="en-US"/>
          </a:p>
        </p:txBody>
      </p:sp>
      <p:sp>
        <p:nvSpPr>
          <p:cNvPr id="5" name="Footer Placeholder 4">
            <a:extLst>
              <a:ext uri="{FF2B5EF4-FFF2-40B4-BE49-F238E27FC236}">
                <a16:creationId xmlns:a16="http://schemas.microsoft.com/office/drawing/2014/main" id="{2C19D3D0-E9A5-32AA-38D2-41568A2BD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3E1A6-40DD-1C72-3ED9-E0ECBE6CB4A0}"/>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3862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1973-958E-4686-CE58-637423E5139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0A4ACA-ABCD-A927-7915-7BE7CDF1E4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8A0FFC-975D-3D7E-7C9A-9A0D1E350F5E}"/>
              </a:ext>
            </a:extLst>
          </p:cNvPr>
          <p:cNvSpPr>
            <a:spLocks noGrp="1"/>
          </p:cNvSpPr>
          <p:nvPr>
            <p:ph type="dt" sz="half" idx="10"/>
          </p:nvPr>
        </p:nvSpPr>
        <p:spPr/>
        <p:txBody>
          <a:bodyPr/>
          <a:lstStyle/>
          <a:p>
            <a:fld id="{778BD965-6A47-5148-A0B7-48AAC1AB91A1}" type="datetimeFigureOut">
              <a:rPr lang="en-US" smtClean="0"/>
              <a:t>4/24/24</a:t>
            </a:fld>
            <a:endParaRPr lang="en-US"/>
          </a:p>
        </p:txBody>
      </p:sp>
      <p:sp>
        <p:nvSpPr>
          <p:cNvPr id="5" name="Footer Placeholder 4">
            <a:extLst>
              <a:ext uri="{FF2B5EF4-FFF2-40B4-BE49-F238E27FC236}">
                <a16:creationId xmlns:a16="http://schemas.microsoft.com/office/drawing/2014/main" id="{94EF00C7-1E3F-3400-BF44-447B71C1B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242FD-BE97-FF6D-0DC7-8559073DA379}"/>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085094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26953-7A99-3738-1889-C40304A74E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D1C156E-1709-C466-F089-AC36F9A0EED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C0C29-410A-7857-7FF7-78D5352C647A}"/>
              </a:ext>
            </a:extLst>
          </p:cNvPr>
          <p:cNvSpPr>
            <a:spLocks noGrp="1"/>
          </p:cNvSpPr>
          <p:nvPr>
            <p:ph type="dt" sz="half" idx="10"/>
          </p:nvPr>
        </p:nvSpPr>
        <p:spPr/>
        <p:txBody>
          <a:bodyPr/>
          <a:lstStyle/>
          <a:p>
            <a:fld id="{778BD965-6A47-5148-A0B7-48AAC1AB91A1}" type="datetimeFigureOut">
              <a:rPr lang="en-US" smtClean="0"/>
              <a:t>4/24/24</a:t>
            </a:fld>
            <a:endParaRPr lang="en-US"/>
          </a:p>
        </p:txBody>
      </p:sp>
      <p:sp>
        <p:nvSpPr>
          <p:cNvPr id="5" name="Footer Placeholder 4">
            <a:extLst>
              <a:ext uri="{FF2B5EF4-FFF2-40B4-BE49-F238E27FC236}">
                <a16:creationId xmlns:a16="http://schemas.microsoft.com/office/drawing/2014/main" id="{5308E298-0665-CDFF-5807-5637AC3EC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F49D3-8088-61B8-D8E8-13A715D5F643}"/>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1476007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CD11-E600-8377-996B-9E08723F304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4CBCC8-2C4E-6C3C-BD0B-AE0163404DC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D0C847-E7FA-F4B4-8F68-8FC68C60C333}"/>
              </a:ext>
            </a:extLst>
          </p:cNvPr>
          <p:cNvSpPr>
            <a:spLocks noGrp="1"/>
          </p:cNvSpPr>
          <p:nvPr>
            <p:ph type="dt" sz="half" idx="10"/>
          </p:nvPr>
        </p:nvSpPr>
        <p:spPr/>
        <p:txBody>
          <a:bodyPr/>
          <a:lstStyle/>
          <a:p>
            <a:fld id="{778BD965-6A47-5148-A0B7-48AAC1AB91A1}" type="datetimeFigureOut">
              <a:rPr lang="en-US" smtClean="0"/>
              <a:t>4/24/24</a:t>
            </a:fld>
            <a:endParaRPr lang="en-US"/>
          </a:p>
        </p:txBody>
      </p:sp>
      <p:sp>
        <p:nvSpPr>
          <p:cNvPr id="5" name="Footer Placeholder 4">
            <a:extLst>
              <a:ext uri="{FF2B5EF4-FFF2-40B4-BE49-F238E27FC236}">
                <a16:creationId xmlns:a16="http://schemas.microsoft.com/office/drawing/2014/main" id="{E931ED2A-3F4C-36B0-22FC-96CCCF5D0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E9955-8280-D424-8D25-7172EEEA1907}"/>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4038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096D-A827-29DA-1C38-C999015871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0A8FA18-C705-CA70-D358-8638DFF952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5EE3B81-9E40-DF9D-9A37-E7301756B2CA}"/>
              </a:ext>
            </a:extLst>
          </p:cNvPr>
          <p:cNvSpPr>
            <a:spLocks noGrp="1"/>
          </p:cNvSpPr>
          <p:nvPr>
            <p:ph type="dt" sz="half" idx="10"/>
          </p:nvPr>
        </p:nvSpPr>
        <p:spPr/>
        <p:txBody>
          <a:bodyPr/>
          <a:lstStyle/>
          <a:p>
            <a:fld id="{778BD965-6A47-5148-A0B7-48AAC1AB91A1}" type="datetimeFigureOut">
              <a:rPr lang="en-US" smtClean="0"/>
              <a:t>4/24/24</a:t>
            </a:fld>
            <a:endParaRPr lang="en-US"/>
          </a:p>
        </p:txBody>
      </p:sp>
      <p:sp>
        <p:nvSpPr>
          <p:cNvPr id="5" name="Footer Placeholder 4">
            <a:extLst>
              <a:ext uri="{FF2B5EF4-FFF2-40B4-BE49-F238E27FC236}">
                <a16:creationId xmlns:a16="http://schemas.microsoft.com/office/drawing/2014/main" id="{21B81683-003D-CC47-84B4-2FB0C7695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C50D5-BB68-0DFB-B995-C1486C2EBEC1}"/>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420182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D1C1-5258-BCF4-64EE-0CD864316A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255448-821C-C6BA-A090-C02E564BA8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4C631F-57D1-7A8C-7995-380858D521A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A72209C-1B56-BD0F-D51A-DC0B4F7FAB8D}"/>
              </a:ext>
            </a:extLst>
          </p:cNvPr>
          <p:cNvSpPr>
            <a:spLocks noGrp="1"/>
          </p:cNvSpPr>
          <p:nvPr>
            <p:ph type="dt" sz="half" idx="10"/>
          </p:nvPr>
        </p:nvSpPr>
        <p:spPr/>
        <p:txBody>
          <a:bodyPr/>
          <a:lstStyle/>
          <a:p>
            <a:fld id="{778BD965-6A47-5148-A0B7-48AAC1AB91A1}" type="datetimeFigureOut">
              <a:rPr lang="en-US" smtClean="0"/>
              <a:t>4/24/24</a:t>
            </a:fld>
            <a:endParaRPr lang="en-US"/>
          </a:p>
        </p:txBody>
      </p:sp>
      <p:sp>
        <p:nvSpPr>
          <p:cNvPr id="6" name="Footer Placeholder 5">
            <a:extLst>
              <a:ext uri="{FF2B5EF4-FFF2-40B4-BE49-F238E27FC236}">
                <a16:creationId xmlns:a16="http://schemas.microsoft.com/office/drawing/2014/main" id="{953D6F72-FE94-A215-E3FE-72B2584CEF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8DB7AB-19E5-62D7-0291-B2C512D652FA}"/>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76180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AE25-FCEF-FA43-C20E-C206661D53B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DA9DAE-0178-D40D-D910-E6915844E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070D44-9FB2-D5BD-C2C1-0E1D91ECF7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BEA97A-6683-4681-824A-8469CB48B2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E0BA71-7D53-7C24-C38B-4EC0DDCC3B5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1C5A289-367F-C483-9ACD-D7A1CE961D74}"/>
              </a:ext>
            </a:extLst>
          </p:cNvPr>
          <p:cNvSpPr>
            <a:spLocks noGrp="1"/>
          </p:cNvSpPr>
          <p:nvPr>
            <p:ph type="dt" sz="half" idx="10"/>
          </p:nvPr>
        </p:nvSpPr>
        <p:spPr/>
        <p:txBody>
          <a:bodyPr/>
          <a:lstStyle/>
          <a:p>
            <a:fld id="{778BD965-6A47-5148-A0B7-48AAC1AB91A1}" type="datetimeFigureOut">
              <a:rPr lang="en-US" smtClean="0"/>
              <a:t>4/24/24</a:t>
            </a:fld>
            <a:endParaRPr lang="en-US"/>
          </a:p>
        </p:txBody>
      </p:sp>
      <p:sp>
        <p:nvSpPr>
          <p:cNvPr id="8" name="Footer Placeholder 7">
            <a:extLst>
              <a:ext uri="{FF2B5EF4-FFF2-40B4-BE49-F238E27FC236}">
                <a16:creationId xmlns:a16="http://schemas.microsoft.com/office/drawing/2014/main" id="{EF22207A-B9AC-C9B9-B2D8-9C54BD42E7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6E645F-8B37-C08D-99C6-D906B9A93627}"/>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53060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0FB8-2F41-BBC9-9186-882B4382423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68B68B2-C3F5-6A2D-6D6A-75880E3510E8}"/>
              </a:ext>
            </a:extLst>
          </p:cNvPr>
          <p:cNvSpPr>
            <a:spLocks noGrp="1"/>
          </p:cNvSpPr>
          <p:nvPr>
            <p:ph type="dt" sz="half" idx="10"/>
          </p:nvPr>
        </p:nvSpPr>
        <p:spPr/>
        <p:txBody>
          <a:bodyPr/>
          <a:lstStyle/>
          <a:p>
            <a:fld id="{778BD965-6A47-5148-A0B7-48AAC1AB91A1}" type="datetimeFigureOut">
              <a:rPr lang="en-US" smtClean="0"/>
              <a:t>4/24/24</a:t>
            </a:fld>
            <a:endParaRPr lang="en-US"/>
          </a:p>
        </p:txBody>
      </p:sp>
      <p:sp>
        <p:nvSpPr>
          <p:cNvPr id="4" name="Footer Placeholder 3">
            <a:extLst>
              <a:ext uri="{FF2B5EF4-FFF2-40B4-BE49-F238E27FC236}">
                <a16:creationId xmlns:a16="http://schemas.microsoft.com/office/drawing/2014/main" id="{62B4FB4E-70A0-5E4D-36B3-00E0FB53DA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D73517-6022-B786-D75E-28D8D22847E4}"/>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30818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9CF759-9B23-B713-0C47-D45F0DC805D5}"/>
              </a:ext>
            </a:extLst>
          </p:cNvPr>
          <p:cNvSpPr>
            <a:spLocks noGrp="1"/>
          </p:cNvSpPr>
          <p:nvPr>
            <p:ph type="dt" sz="half" idx="10"/>
          </p:nvPr>
        </p:nvSpPr>
        <p:spPr/>
        <p:txBody>
          <a:bodyPr/>
          <a:lstStyle/>
          <a:p>
            <a:fld id="{778BD965-6A47-5148-A0B7-48AAC1AB91A1}" type="datetimeFigureOut">
              <a:rPr lang="en-US" smtClean="0"/>
              <a:t>4/24/24</a:t>
            </a:fld>
            <a:endParaRPr lang="en-US"/>
          </a:p>
        </p:txBody>
      </p:sp>
      <p:sp>
        <p:nvSpPr>
          <p:cNvPr id="3" name="Footer Placeholder 2">
            <a:extLst>
              <a:ext uri="{FF2B5EF4-FFF2-40B4-BE49-F238E27FC236}">
                <a16:creationId xmlns:a16="http://schemas.microsoft.com/office/drawing/2014/main" id="{A308B0A5-1B82-E758-F8D2-9FCDD7D074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FA0ED8-4A2D-8773-EDC9-30F42AC2D2C2}"/>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3595583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0863-ECE0-30DF-2CE0-E9A538F1B1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76E69F3-4762-FBF2-4345-975D77433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536E73D-A471-F91E-BA98-37A8C1FC67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749E1D-A2D6-D244-D6D7-F63025257B20}"/>
              </a:ext>
            </a:extLst>
          </p:cNvPr>
          <p:cNvSpPr>
            <a:spLocks noGrp="1"/>
          </p:cNvSpPr>
          <p:nvPr>
            <p:ph type="dt" sz="half" idx="10"/>
          </p:nvPr>
        </p:nvSpPr>
        <p:spPr/>
        <p:txBody>
          <a:bodyPr/>
          <a:lstStyle/>
          <a:p>
            <a:fld id="{778BD965-6A47-5148-A0B7-48AAC1AB91A1}" type="datetimeFigureOut">
              <a:rPr lang="en-US" smtClean="0"/>
              <a:t>4/24/24</a:t>
            </a:fld>
            <a:endParaRPr lang="en-US"/>
          </a:p>
        </p:txBody>
      </p:sp>
      <p:sp>
        <p:nvSpPr>
          <p:cNvPr id="6" name="Footer Placeholder 5">
            <a:extLst>
              <a:ext uri="{FF2B5EF4-FFF2-40B4-BE49-F238E27FC236}">
                <a16:creationId xmlns:a16="http://schemas.microsoft.com/office/drawing/2014/main" id="{640FD843-0895-A685-BF5D-841EB6366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021233-5C70-E0F3-4F2E-BCFB1A5B48EB}"/>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628372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FBE91-68C1-732F-4407-63AC80D2DA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6E892A0-7A9A-37F1-FBAA-6DEE89DB4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5F9C82E-C1BF-DD72-CA38-FD73D853D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7AAB2E-0E22-C53D-84EC-8F5C4D471102}"/>
              </a:ext>
            </a:extLst>
          </p:cNvPr>
          <p:cNvSpPr>
            <a:spLocks noGrp="1"/>
          </p:cNvSpPr>
          <p:nvPr>
            <p:ph type="dt" sz="half" idx="10"/>
          </p:nvPr>
        </p:nvSpPr>
        <p:spPr/>
        <p:txBody>
          <a:bodyPr/>
          <a:lstStyle/>
          <a:p>
            <a:fld id="{778BD965-6A47-5148-A0B7-48AAC1AB91A1}" type="datetimeFigureOut">
              <a:rPr lang="en-US" smtClean="0"/>
              <a:t>4/24/24</a:t>
            </a:fld>
            <a:endParaRPr lang="en-US"/>
          </a:p>
        </p:txBody>
      </p:sp>
      <p:sp>
        <p:nvSpPr>
          <p:cNvPr id="6" name="Footer Placeholder 5">
            <a:extLst>
              <a:ext uri="{FF2B5EF4-FFF2-40B4-BE49-F238E27FC236}">
                <a16:creationId xmlns:a16="http://schemas.microsoft.com/office/drawing/2014/main" id="{ED6C41BF-C036-4361-7658-ABC61A121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B6437-1EB8-A812-1561-3690F8DD50D1}"/>
              </a:ext>
            </a:extLst>
          </p:cNvPr>
          <p:cNvSpPr>
            <a:spLocks noGrp="1"/>
          </p:cNvSpPr>
          <p:nvPr>
            <p:ph type="sldNum" sz="quarter" idx="12"/>
          </p:nvPr>
        </p:nvSpPr>
        <p:spPr/>
        <p:txBody>
          <a:bodyPr/>
          <a:lstStyle/>
          <a:p>
            <a:fld id="{650B58B7-393D-2143-8A64-0D907B140934}" type="slidenum">
              <a:rPr lang="en-US" smtClean="0"/>
              <a:t>‹#›</a:t>
            </a:fld>
            <a:endParaRPr lang="en-US"/>
          </a:p>
        </p:txBody>
      </p:sp>
    </p:spTree>
    <p:extLst>
      <p:ext uri="{BB962C8B-B14F-4D97-AF65-F5344CB8AC3E}">
        <p14:creationId xmlns:p14="http://schemas.microsoft.com/office/powerpoint/2010/main" val="2211519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59B63-EA96-4876-4F83-3607F009A2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37B75A-B619-D0C7-A61D-409215FC66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1A8AD6-AC78-6598-B55D-24E5B7018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BD965-6A47-5148-A0B7-48AAC1AB91A1}" type="datetimeFigureOut">
              <a:rPr lang="en-US" smtClean="0"/>
              <a:t>4/24/24</a:t>
            </a:fld>
            <a:endParaRPr lang="en-US"/>
          </a:p>
        </p:txBody>
      </p:sp>
      <p:sp>
        <p:nvSpPr>
          <p:cNvPr id="5" name="Footer Placeholder 4">
            <a:extLst>
              <a:ext uri="{FF2B5EF4-FFF2-40B4-BE49-F238E27FC236}">
                <a16:creationId xmlns:a16="http://schemas.microsoft.com/office/drawing/2014/main" id="{66285446-6897-6E4D-285D-8FFF6D7CAD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BE57C2-59AB-17B1-4E47-1EB217041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B58B7-393D-2143-8A64-0D907B140934}" type="slidenum">
              <a:rPr lang="en-US" smtClean="0"/>
              <a:t>‹#›</a:t>
            </a:fld>
            <a:endParaRPr lang="en-US"/>
          </a:p>
        </p:txBody>
      </p:sp>
    </p:spTree>
    <p:extLst>
      <p:ext uri="{BB962C8B-B14F-4D97-AF65-F5344CB8AC3E}">
        <p14:creationId xmlns:p14="http://schemas.microsoft.com/office/powerpoint/2010/main" val="3270317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mailto:swp336@gmail.com"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mailto:swp336@gmail.com" TargetMode="Externa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slide" Target="slide14.xml"/><Relationship Id="rId4" Type="http://schemas.openxmlformats.org/officeDocument/2006/relationships/hyperlink" Target="mailto:swp336@gmai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mailto:swp336@gmail.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mailto:swp336@gmail.com"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mailto:swp336@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mailto:swp336@gmail.com"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hyperlink" Target="mailto:swp336@gmail.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mailto:swp336@gmail.com"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mailto:swp336@gmail.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mailto:swp336@gmail.com"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mailto:swp336@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97AEBE6B-2D39-4939-B794-F6D620D619FD}"/>
              </a:ext>
            </a:extLst>
          </p:cNvPr>
          <p:cNvSpPr txBox="1"/>
          <p:nvPr/>
        </p:nvSpPr>
        <p:spPr>
          <a:xfrm>
            <a:off x="493986" y="667660"/>
            <a:ext cx="7769596" cy="4462760"/>
          </a:xfrm>
          <a:prstGeom prst="rect">
            <a:avLst/>
          </a:prstGeom>
          <a:noFill/>
        </p:spPr>
        <p:txBody>
          <a:bodyPr wrap="square" rtlCol="0">
            <a:spAutoFit/>
          </a:bodyPr>
          <a:lstStyle/>
          <a:p>
            <a:r>
              <a:rPr lang="en-US" sz="3200" dirty="0">
                <a:solidFill>
                  <a:schemeClr val="accent1">
                    <a:lumMod val="50000"/>
                  </a:schemeClr>
                </a:solidFill>
              </a:rPr>
              <a:t>Installation Guide </a:t>
            </a:r>
          </a:p>
          <a:p>
            <a:endParaRPr lang="en-US" sz="2800" dirty="0">
              <a:solidFill>
                <a:schemeClr val="accent1">
                  <a:lumMod val="50000"/>
                </a:schemeClr>
              </a:solidFill>
            </a:endParaRPr>
          </a:p>
          <a:p>
            <a:r>
              <a:rPr lang="en-US" sz="2800" dirty="0">
                <a:solidFill>
                  <a:schemeClr val="accent1">
                    <a:lumMod val="50000"/>
                  </a:schemeClr>
                </a:solidFill>
              </a:rPr>
              <a:t>Honeycomb Bravo configuration plugin for MacOS</a:t>
            </a:r>
          </a:p>
          <a:p>
            <a:endParaRPr lang="en-US" sz="2800" dirty="0">
              <a:solidFill>
                <a:schemeClr val="accent1">
                  <a:lumMod val="50000"/>
                </a:schemeClr>
              </a:solidFill>
            </a:endParaRPr>
          </a:p>
          <a:p>
            <a:r>
              <a:rPr lang="en-US" sz="2800" dirty="0">
                <a:solidFill>
                  <a:schemeClr val="accent1">
                    <a:lumMod val="50000"/>
                  </a:schemeClr>
                </a:solidFill>
              </a:rPr>
              <a:t>Native Apple Silicon</a:t>
            </a:r>
          </a:p>
          <a:p>
            <a:endParaRPr lang="en-US" sz="2800" dirty="0">
              <a:solidFill>
                <a:schemeClr val="accent1">
                  <a:lumMod val="50000"/>
                </a:schemeClr>
              </a:solidFill>
            </a:endParaRPr>
          </a:p>
          <a:p>
            <a:r>
              <a:rPr lang="en-US" sz="2800" dirty="0">
                <a:solidFill>
                  <a:schemeClr val="accent1">
                    <a:lumMod val="50000"/>
                  </a:schemeClr>
                </a:solidFill>
              </a:rPr>
              <a:t>For X-Plane 12 </a:t>
            </a:r>
          </a:p>
          <a:p>
            <a:endParaRPr lang="en-US" sz="2800" dirty="0">
              <a:solidFill>
                <a:schemeClr val="accent1">
                  <a:lumMod val="50000"/>
                </a:schemeClr>
              </a:solidFill>
            </a:endParaRPr>
          </a:p>
          <a:p>
            <a:r>
              <a:rPr lang="en-US" sz="2800" dirty="0" err="1">
                <a:solidFill>
                  <a:schemeClr val="accent1">
                    <a:lumMod val="50000"/>
                  </a:schemeClr>
                </a:solidFill>
              </a:rPr>
              <a:t>OpenSource</a:t>
            </a:r>
            <a:endParaRPr lang="en-US" sz="2800" dirty="0">
              <a:solidFill>
                <a:schemeClr val="accent1">
                  <a:lumMod val="50000"/>
                </a:schemeClr>
              </a:solidFill>
            </a:endParaRPr>
          </a:p>
          <a:p>
            <a:endParaRPr lang="en-US" sz="2800" dirty="0">
              <a:solidFill>
                <a:schemeClr val="accent1">
                  <a:lumMod val="50000"/>
                </a:schemeClr>
              </a:solidFill>
            </a:endParaRPr>
          </a:p>
        </p:txBody>
      </p:sp>
      <p:sp>
        <p:nvSpPr>
          <p:cNvPr id="4" name="TextBox 3">
            <a:extLst>
              <a:ext uri="{FF2B5EF4-FFF2-40B4-BE49-F238E27FC236}">
                <a16:creationId xmlns:a16="http://schemas.microsoft.com/office/drawing/2014/main" id="{B253DD70-D7C4-4FE8-F0FE-7F13043DAE24}"/>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6" name="TextBox 5">
            <a:extLst>
              <a:ext uri="{FF2B5EF4-FFF2-40B4-BE49-F238E27FC236}">
                <a16:creationId xmlns:a16="http://schemas.microsoft.com/office/drawing/2014/main" id="{273637ED-E337-9AE5-890F-AA76C6F0FA0E}"/>
              </a:ext>
            </a:extLst>
          </p:cNvPr>
          <p:cNvSpPr txBox="1"/>
          <p:nvPr/>
        </p:nvSpPr>
        <p:spPr>
          <a:xfrm>
            <a:off x="3584738" y="5904865"/>
            <a:ext cx="5342349" cy="646331"/>
          </a:xfrm>
          <a:prstGeom prst="rect">
            <a:avLst/>
          </a:prstGeom>
          <a:noFill/>
        </p:spPr>
        <p:txBody>
          <a:bodyPr wrap="square">
            <a:spAutoFit/>
          </a:bodyPr>
          <a:lstStyle/>
          <a:p>
            <a:r>
              <a:rPr lang="en-US" dirty="0">
                <a:solidFill>
                  <a:schemeClr val="bg1"/>
                </a:solidFill>
              </a:rPr>
              <a:t>Run X-Plane 12 Apple Silicon compatible aircraft with Honeycomb Bravo controls, without needing Rosetta</a:t>
            </a:r>
          </a:p>
        </p:txBody>
      </p:sp>
      <p:sp>
        <p:nvSpPr>
          <p:cNvPr id="7" name="TextBox 6">
            <a:extLst>
              <a:ext uri="{FF2B5EF4-FFF2-40B4-BE49-F238E27FC236}">
                <a16:creationId xmlns:a16="http://schemas.microsoft.com/office/drawing/2014/main" id="{3AA892B3-B20D-CD59-A1E8-7D8039A26D7D}"/>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11098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4DAD3C6B-10E8-2627-4C40-DD1161B7AF49}"/>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84603" y="-1"/>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0F002541-5C7E-F138-4262-E2C43631280B}"/>
              </a:ext>
            </a:extLst>
          </p:cNvPr>
          <p:cNvSpPr txBox="1"/>
          <p:nvPr/>
        </p:nvSpPr>
        <p:spPr>
          <a:xfrm>
            <a:off x="175775" y="638160"/>
            <a:ext cx="10668001" cy="892552"/>
          </a:xfrm>
          <a:prstGeom prst="rect">
            <a:avLst/>
          </a:prstGeom>
          <a:noFill/>
        </p:spPr>
        <p:txBody>
          <a:bodyPr wrap="square" rtlCol="0">
            <a:spAutoFit/>
          </a:bodyPr>
          <a:lstStyle/>
          <a:p>
            <a:r>
              <a:rPr lang="en-US" sz="3200" dirty="0">
                <a:solidFill>
                  <a:schemeClr val="bg1"/>
                </a:solidFill>
              </a:rPr>
              <a:t>Installation 8</a:t>
            </a:r>
            <a:endParaRPr lang="en-US" sz="2000" dirty="0">
              <a:solidFill>
                <a:schemeClr val="bg1"/>
              </a:solidFill>
            </a:endParaRPr>
          </a:p>
          <a:p>
            <a:endParaRPr lang="en-US" sz="2000" dirty="0">
              <a:solidFill>
                <a:schemeClr val="bg1"/>
              </a:solidFill>
            </a:endParaRPr>
          </a:p>
        </p:txBody>
      </p:sp>
      <p:sp>
        <p:nvSpPr>
          <p:cNvPr id="6" name="Rounded Rectangle 5">
            <a:extLst>
              <a:ext uri="{FF2B5EF4-FFF2-40B4-BE49-F238E27FC236}">
                <a16:creationId xmlns:a16="http://schemas.microsoft.com/office/drawing/2014/main" id="{516533FE-0287-75A5-920B-35D6D6EE1B78}"/>
              </a:ext>
            </a:extLst>
          </p:cNvPr>
          <p:cNvSpPr/>
          <p:nvPr/>
        </p:nvSpPr>
        <p:spPr>
          <a:xfrm>
            <a:off x="8284603" y="369331"/>
            <a:ext cx="3761623" cy="6156115"/>
          </a:xfrm>
          <a:prstGeom prst="round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7A82BF-2310-725D-1066-DC3DB8ECEBD1}"/>
              </a:ext>
            </a:extLst>
          </p:cNvPr>
          <p:cNvSpPr/>
          <p:nvPr/>
        </p:nvSpPr>
        <p:spPr>
          <a:xfrm>
            <a:off x="8701022" y="3057783"/>
            <a:ext cx="2431128" cy="10873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Ignore 9-12 for now, these are not </a:t>
            </a:r>
          </a:p>
          <a:p>
            <a:pPr algn="ctr"/>
            <a:r>
              <a:rPr lang="en-US" dirty="0"/>
              <a:t>controlled by the plugin</a:t>
            </a:r>
          </a:p>
        </p:txBody>
      </p:sp>
      <p:pic>
        <p:nvPicPr>
          <p:cNvPr id="16" name="Picture 15" descr="A screenshot of a phone&#10;&#10;Description automatically generated">
            <a:extLst>
              <a:ext uri="{FF2B5EF4-FFF2-40B4-BE49-F238E27FC236}">
                <a16:creationId xmlns:a16="http://schemas.microsoft.com/office/drawing/2014/main" id="{37FADF83-84F8-038C-E7CE-6E25023D1677}"/>
              </a:ext>
            </a:extLst>
          </p:cNvPr>
          <p:cNvPicPr>
            <a:picLocks noChangeAspect="1"/>
          </p:cNvPicPr>
          <p:nvPr/>
        </p:nvPicPr>
        <p:blipFill>
          <a:blip r:embed="rId4"/>
          <a:stretch>
            <a:fillRect/>
          </a:stretch>
        </p:blipFill>
        <p:spPr>
          <a:xfrm>
            <a:off x="5205909" y="4182540"/>
            <a:ext cx="2827036" cy="2126266"/>
          </a:xfrm>
          <a:prstGeom prst="rect">
            <a:avLst/>
          </a:prstGeom>
        </p:spPr>
      </p:pic>
      <p:sp>
        <p:nvSpPr>
          <p:cNvPr id="17" name="Rounded Rectangle 16">
            <a:extLst>
              <a:ext uri="{FF2B5EF4-FFF2-40B4-BE49-F238E27FC236}">
                <a16:creationId xmlns:a16="http://schemas.microsoft.com/office/drawing/2014/main" id="{5E96A7F2-9AD0-48D4-5881-A219573FB92C}"/>
              </a:ext>
            </a:extLst>
          </p:cNvPr>
          <p:cNvSpPr/>
          <p:nvPr/>
        </p:nvSpPr>
        <p:spPr>
          <a:xfrm>
            <a:off x="5205909" y="4182540"/>
            <a:ext cx="2827037" cy="2173381"/>
          </a:xfrm>
          <a:prstGeom prst="round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5CF1F8D-714D-D666-DB19-928FF431C01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5" name="TextBox 4">
            <a:extLst>
              <a:ext uri="{FF2B5EF4-FFF2-40B4-BE49-F238E27FC236}">
                <a16:creationId xmlns:a16="http://schemas.microsoft.com/office/drawing/2014/main" id="{A563BDF8-6AD8-8C92-5BA7-04D9C793DDB0}"/>
              </a:ext>
            </a:extLst>
          </p:cNvPr>
          <p:cNvSpPr txBox="1"/>
          <p:nvPr/>
        </p:nvSpPr>
        <p:spPr>
          <a:xfrm>
            <a:off x="388152" y="4492368"/>
            <a:ext cx="4019909" cy="1323439"/>
          </a:xfrm>
          <a:prstGeom prst="rect">
            <a:avLst/>
          </a:prstGeom>
          <a:solidFill>
            <a:schemeClr val="bg1"/>
          </a:solidFill>
        </p:spPr>
        <p:txBody>
          <a:bodyPr wrap="square" rtlCol="0">
            <a:spAutoFit/>
          </a:bodyPr>
          <a:lstStyle/>
          <a:p>
            <a:r>
              <a:rPr lang="en-US" sz="1600" dirty="0">
                <a:solidFill>
                  <a:srgbClr val="C00000"/>
                </a:solidFill>
              </a:rPr>
              <a:t>Repeat installation steps 5, 6, 7 for </a:t>
            </a:r>
          </a:p>
          <a:p>
            <a:pPr marL="342900" indent="-342900">
              <a:buAutoNum type="arabicPeriod"/>
            </a:pPr>
            <a:r>
              <a:rPr lang="en-US" sz="1600" dirty="0">
                <a:solidFill>
                  <a:srgbClr val="C00000"/>
                </a:solidFill>
              </a:rPr>
              <a:t>each of the eight autopilot buttons</a:t>
            </a:r>
          </a:p>
          <a:p>
            <a:pPr marL="342900" indent="-342900">
              <a:buAutoNum type="arabicPeriod"/>
            </a:pPr>
            <a:r>
              <a:rPr lang="en-US" sz="1600" dirty="0">
                <a:solidFill>
                  <a:srgbClr val="C00000"/>
                </a:solidFill>
              </a:rPr>
              <a:t>all switches 13-26</a:t>
            </a:r>
          </a:p>
          <a:p>
            <a:pPr marL="342900" indent="-342900">
              <a:buAutoNum type="arabicPeriod"/>
            </a:pPr>
            <a:r>
              <a:rPr lang="en-US" sz="1600" dirty="0">
                <a:solidFill>
                  <a:srgbClr val="C00000"/>
                </a:solidFill>
              </a:rPr>
              <a:t>the increment and decrement rotary</a:t>
            </a:r>
          </a:p>
          <a:p>
            <a:pPr marL="342900" indent="-342900">
              <a:buAutoNum type="arabicPeriod"/>
            </a:pPr>
            <a:r>
              <a:rPr lang="en-US" sz="1600" dirty="0">
                <a:solidFill>
                  <a:srgbClr val="C00000"/>
                </a:solidFill>
              </a:rPr>
              <a:t>the function selector rotary</a:t>
            </a:r>
          </a:p>
        </p:txBody>
      </p:sp>
      <p:sp>
        <p:nvSpPr>
          <p:cNvPr id="7" name="TextBox 6">
            <a:extLst>
              <a:ext uri="{FF2B5EF4-FFF2-40B4-BE49-F238E27FC236}">
                <a16:creationId xmlns:a16="http://schemas.microsoft.com/office/drawing/2014/main" id="{8B0C6C25-3AC1-86A6-32CC-E05377998CD5}"/>
              </a:ext>
            </a:extLst>
          </p:cNvPr>
          <p:cNvSpPr txBox="1"/>
          <p:nvPr/>
        </p:nvSpPr>
        <p:spPr>
          <a:xfrm>
            <a:off x="9681721" y="641066"/>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8" name="Rectangle 7">
            <a:extLst>
              <a:ext uri="{FF2B5EF4-FFF2-40B4-BE49-F238E27FC236}">
                <a16:creationId xmlns:a16="http://schemas.microsoft.com/office/drawing/2014/main" id="{70B32D06-F758-282F-3786-2F7DB857EFD2}"/>
              </a:ext>
            </a:extLst>
          </p:cNvPr>
          <p:cNvSpPr/>
          <p:nvPr/>
        </p:nvSpPr>
        <p:spPr>
          <a:xfrm>
            <a:off x="8448186" y="639087"/>
            <a:ext cx="1181776" cy="233415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3882FDD-9C18-055D-5A40-3EA8AC5FA173}"/>
              </a:ext>
            </a:extLst>
          </p:cNvPr>
          <p:cNvSpPr/>
          <p:nvPr/>
        </p:nvSpPr>
        <p:spPr>
          <a:xfrm>
            <a:off x="8461186" y="4269011"/>
            <a:ext cx="1036002" cy="248970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127E4BF-4B9E-36B0-A34D-02C22D9FF453}"/>
              </a:ext>
            </a:extLst>
          </p:cNvPr>
          <p:cNvSpPr txBox="1"/>
          <p:nvPr/>
        </p:nvSpPr>
        <p:spPr>
          <a:xfrm>
            <a:off x="9547633" y="4265949"/>
            <a:ext cx="201212" cy="307777"/>
          </a:xfrm>
          <a:prstGeom prst="rect">
            <a:avLst/>
          </a:prstGeom>
          <a:solidFill>
            <a:schemeClr val="bg1"/>
          </a:solidFill>
        </p:spPr>
        <p:txBody>
          <a:bodyPr wrap="square" rtlCol="0">
            <a:spAutoFit/>
          </a:bodyPr>
          <a:lstStyle/>
          <a:p>
            <a:pPr algn="ctr"/>
            <a:r>
              <a:rPr lang="en-US" sz="1400" dirty="0">
                <a:solidFill>
                  <a:srgbClr val="FF0000"/>
                </a:solidFill>
              </a:rPr>
              <a:t>2</a:t>
            </a:r>
          </a:p>
        </p:txBody>
      </p:sp>
      <p:sp>
        <p:nvSpPr>
          <p:cNvPr id="13" name="Rectangle 12">
            <a:extLst>
              <a:ext uri="{FF2B5EF4-FFF2-40B4-BE49-F238E27FC236}">
                <a16:creationId xmlns:a16="http://schemas.microsoft.com/office/drawing/2014/main" id="{4325DE1E-511B-F741-8E04-722CD0484E27}"/>
              </a:ext>
            </a:extLst>
          </p:cNvPr>
          <p:cNvSpPr/>
          <p:nvPr/>
        </p:nvSpPr>
        <p:spPr>
          <a:xfrm>
            <a:off x="5302372" y="4380348"/>
            <a:ext cx="1656270" cy="5654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8EA4DE-F5D8-103B-3EF8-401C6DDF4920}"/>
              </a:ext>
            </a:extLst>
          </p:cNvPr>
          <p:cNvSpPr txBox="1"/>
          <p:nvPr/>
        </p:nvSpPr>
        <p:spPr>
          <a:xfrm>
            <a:off x="6994528" y="4373829"/>
            <a:ext cx="201212" cy="307777"/>
          </a:xfrm>
          <a:prstGeom prst="rect">
            <a:avLst/>
          </a:prstGeom>
          <a:solidFill>
            <a:schemeClr val="bg1"/>
          </a:solidFill>
        </p:spPr>
        <p:txBody>
          <a:bodyPr wrap="square" rtlCol="0">
            <a:spAutoFit/>
          </a:bodyPr>
          <a:lstStyle/>
          <a:p>
            <a:pPr algn="ctr"/>
            <a:r>
              <a:rPr lang="en-US" sz="1400" dirty="0">
                <a:solidFill>
                  <a:srgbClr val="FF0000"/>
                </a:solidFill>
              </a:rPr>
              <a:t>3</a:t>
            </a:r>
          </a:p>
        </p:txBody>
      </p:sp>
      <p:sp>
        <p:nvSpPr>
          <p:cNvPr id="18" name="Rectangle 17">
            <a:extLst>
              <a:ext uri="{FF2B5EF4-FFF2-40B4-BE49-F238E27FC236}">
                <a16:creationId xmlns:a16="http://schemas.microsoft.com/office/drawing/2014/main" id="{E29202EC-78DD-6B96-591A-9D355D90AB7F}"/>
              </a:ext>
            </a:extLst>
          </p:cNvPr>
          <p:cNvSpPr/>
          <p:nvPr/>
        </p:nvSpPr>
        <p:spPr>
          <a:xfrm>
            <a:off x="5302371" y="4992249"/>
            <a:ext cx="1656270" cy="124752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FCFD827-B232-DCDB-8ABF-13C1AFFC167C}"/>
              </a:ext>
            </a:extLst>
          </p:cNvPr>
          <p:cNvSpPr txBox="1"/>
          <p:nvPr/>
        </p:nvSpPr>
        <p:spPr>
          <a:xfrm>
            <a:off x="7005482" y="5000200"/>
            <a:ext cx="201212" cy="307777"/>
          </a:xfrm>
          <a:prstGeom prst="rect">
            <a:avLst/>
          </a:prstGeom>
          <a:solidFill>
            <a:schemeClr val="bg1"/>
          </a:solidFill>
        </p:spPr>
        <p:txBody>
          <a:bodyPr wrap="square" rtlCol="0">
            <a:spAutoFit/>
          </a:bodyPr>
          <a:lstStyle/>
          <a:p>
            <a:pPr algn="ctr"/>
            <a:r>
              <a:rPr lang="en-US" sz="1400" dirty="0">
                <a:solidFill>
                  <a:srgbClr val="FF0000"/>
                </a:solidFill>
              </a:rPr>
              <a:t>4</a:t>
            </a:r>
          </a:p>
        </p:txBody>
      </p:sp>
      <p:sp>
        <p:nvSpPr>
          <p:cNvPr id="20" name="TextBox 19">
            <a:extLst>
              <a:ext uri="{FF2B5EF4-FFF2-40B4-BE49-F238E27FC236}">
                <a16:creationId xmlns:a16="http://schemas.microsoft.com/office/drawing/2014/main" id="{3AAC4FB8-69DC-F2ED-21BF-0A652DA35AA4}"/>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322593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20652" y="58295"/>
            <a:ext cx="11091453" cy="1354217"/>
          </a:xfrm>
          <a:prstGeom prst="rect">
            <a:avLst/>
          </a:prstGeom>
          <a:noFill/>
        </p:spPr>
        <p:txBody>
          <a:bodyPr wrap="square" rtlCol="0">
            <a:spAutoFit/>
          </a:bodyPr>
          <a:lstStyle/>
          <a:p>
            <a:r>
              <a:rPr lang="en-US" sz="2800" dirty="0">
                <a:solidFill>
                  <a:schemeClr val="accent1">
                    <a:lumMod val="50000"/>
                  </a:schemeClr>
                </a:solidFill>
              </a:rPr>
              <a:t>Installation 8a</a:t>
            </a:r>
            <a:endParaRPr lang="en-US" dirty="0">
              <a:solidFill>
                <a:schemeClr val="accent1">
                  <a:lumMod val="50000"/>
                </a:schemeClr>
              </a:solidFill>
            </a:endParaRPr>
          </a:p>
          <a:p>
            <a:endParaRPr lang="en-US" sz="900" dirty="0">
              <a:solidFill>
                <a:schemeClr val="accent1">
                  <a:lumMod val="50000"/>
                </a:schemeClr>
              </a:solidFill>
            </a:endParaRPr>
          </a:p>
          <a:p>
            <a:endParaRPr lang="en-US" sz="900" dirty="0">
              <a:solidFill>
                <a:schemeClr val="accent1">
                  <a:lumMod val="50000"/>
                </a:schemeClr>
              </a:solidFill>
            </a:endParaRPr>
          </a:p>
          <a:p>
            <a:r>
              <a:rPr lang="en-US" sz="1200" dirty="0">
                <a:solidFill>
                  <a:schemeClr val="accent1">
                    <a:lumMod val="50000"/>
                  </a:schemeClr>
                </a:solidFill>
              </a:rPr>
              <a:t>Make sure the previous step has assigned all the green-box items in your new base config (</a:t>
            </a:r>
            <a:r>
              <a:rPr lang="en-US" sz="1200" dirty="0" err="1">
                <a:solidFill>
                  <a:schemeClr val="accent1">
                    <a:lumMod val="50000"/>
                  </a:schemeClr>
                </a:solidFill>
              </a:rPr>
              <a:t>BravoArm</a:t>
            </a:r>
            <a:r>
              <a:rPr lang="en-US" sz="1200" dirty="0">
                <a:solidFill>
                  <a:schemeClr val="accent1">
                    <a:lumMod val="50000"/>
                  </a:schemeClr>
                </a:solidFill>
              </a:rPr>
              <a:t> or whatever you named it).  Anything missing or mis-configured from the green box will case unexpected plug-in behaviour.  Any Bravo control not listed in the green box is not managed by the plug-in and can be assigned any value you wish.  These include the blue box items below, however the blue-box controls are commonly assigned to these commands, so may be useful to include in your base config.  </a:t>
            </a:r>
          </a:p>
        </p:txBody>
      </p:sp>
      <p:sp>
        <p:nvSpPr>
          <p:cNvPr id="3" name="TextBox 2">
            <a:extLst>
              <a:ext uri="{FF2B5EF4-FFF2-40B4-BE49-F238E27FC236}">
                <a16:creationId xmlns:a16="http://schemas.microsoft.com/office/drawing/2014/main" id="{1964A7DA-5493-1188-A608-6A0D4A15E15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7" name="Title 6">
            <a:extLst>
              <a:ext uri="{FF2B5EF4-FFF2-40B4-BE49-F238E27FC236}">
                <a16:creationId xmlns:a16="http://schemas.microsoft.com/office/drawing/2014/main" id="{BA495C75-29CF-7FE1-8CBF-0928DD256EE6}"/>
              </a:ext>
            </a:extLst>
          </p:cNvPr>
          <p:cNvSpPr>
            <a:spLocks noGrp="1"/>
          </p:cNvSpPr>
          <p:nvPr>
            <p:ph type="title"/>
          </p:nvPr>
        </p:nvSpPr>
        <p:spPr>
          <a:xfrm>
            <a:off x="75388" y="-659676"/>
            <a:ext cx="1405830" cy="448983"/>
          </a:xfrm>
        </p:spPr>
        <p:txBody>
          <a:bodyPr>
            <a:normAutofit/>
          </a:bodyPr>
          <a:lstStyle/>
          <a:p>
            <a:pPr algn="ctr"/>
            <a:r>
              <a:rPr lang="en-US" sz="1600" dirty="0"/>
              <a:t>Installation 9</a:t>
            </a:r>
          </a:p>
        </p:txBody>
      </p:sp>
      <p:sp>
        <p:nvSpPr>
          <p:cNvPr id="8" name="TextBox 7">
            <a:extLst>
              <a:ext uri="{FF2B5EF4-FFF2-40B4-BE49-F238E27FC236}">
                <a16:creationId xmlns:a16="http://schemas.microsoft.com/office/drawing/2014/main" id="{179397C8-457E-4455-42F6-D78D3EAB39A8}"/>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pic>
        <p:nvPicPr>
          <p:cNvPr id="6" name="Picture 5" descr="A screenshot of a screen&#10;&#10;Description automatically generated">
            <a:extLst>
              <a:ext uri="{FF2B5EF4-FFF2-40B4-BE49-F238E27FC236}">
                <a16:creationId xmlns:a16="http://schemas.microsoft.com/office/drawing/2014/main" id="{4B09118C-4EB3-1494-1F69-6CAEF2F01DB0}"/>
              </a:ext>
            </a:extLst>
          </p:cNvPr>
          <p:cNvPicPr>
            <a:picLocks noChangeAspect="1"/>
          </p:cNvPicPr>
          <p:nvPr/>
        </p:nvPicPr>
        <p:blipFill>
          <a:blip r:embed="rId5"/>
          <a:stretch>
            <a:fillRect/>
          </a:stretch>
        </p:blipFill>
        <p:spPr>
          <a:xfrm>
            <a:off x="1094696" y="1848828"/>
            <a:ext cx="2406834" cy="1973805"/>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ACBF669D-B3D1-A4EC-3ED0-585372116DEC}"/>
              </a:ext>
            </a:extLst>
          </p:cNvPr>
          <p:cNvPicPr>
            <a:picLocks noChangeAspect="1"/>
          </p:cNvPicPr>
          <p:nvPr/>
        </p:nvPicPr>
        <p:blipFill>
          <a:blip r:embed="rId6"/>
          <a:stretch>
            <a:fillRect/>
          </a:stretch>
        </p:blipFill>
        <p:spPr>
          <a:xfrm>
            <a:off x="8057152" y="2221326"/>
            <a:ext cx="2557959" cy="893994"/>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4BD85AE1-7F6B-E8CA-1092-DECC4BFF24B3}"/>
              </a:ext>
            </a:extLst>
          </p:cNvPr>
          <p:cNvPicPr>
            <a:picLocks noChangeAspect="1"/>
          </p:cNvPicPr>
          <p:nvPr/>
        </p:nvPicPr>
        <p:blipFill>
          <a:blip r:embed="rId7"/>
          <a:stretch>
            <a:fillRect/>
          </a:stretch>
        </p:blipFill>
        <p:spPr>
          <a:xfrm>
            <a:off x="3644752" y="1848828"/>
            <a:ext cx="2713110" cy="3615526"/>
          </a:xfrm>
          <a:prstGeom prst="rect">
            <a:avLst/>
          </a:prstGeom>
        </p:spPr>
      </p:pic>
      <p:pic>
        <p:nvPicPr>
          <p:cNvPr id="18" name="Picture 17" descr="A blue background with white text&#10;&#10;Description automatically generated">
            <a:extLst>
              <a:ext uri="{FF2B5EF4-FFF2-40B4-BE49-F238E27FC236}">
                <a16:creationId xmlns:a16="http://schemas.microsoft.com/office/drawing/2014/main" id="{5ED52A98-0A51-4C79-F35F-CADDE7E9705C}"/>
              </a:ext>
            </a:extLst>
          </p:cNvPr>
          <p:cNvPicPr>
            <a:picLocks noChangeAspect="1"/>
          </p:cNvPicPr>
          <p:nvPr/>
        </p:nvPicPr>
        <p:blipFill>
          <a:blip r:embed="rId8"/>
          <a:stretch>
            <a:fillRect/>
          </a:stretch>
        </p:blipFill>
        <p:spPr>
          <a:xfrm>
            <a:off x="8057151" y="3338936"/>
            <a:ext cx="2557960" cy="677426"/>
          </a:xfrm>
          <a:prstGeom prst="rect">
            <a:avLst/>
          </a:prstGeom>
        </p:spPr>
      </p:pic>
      <p:pic>
        <p:nvPicPr>
          <p:cNvPr id="20" name="Picture 19" descr="A screenshot of a phone&#10;&#10;Description automatically generated">
            <a:extLst>
              <a:ext uri="{FF2B5EF4-FFF2-40B4-BE49-F238E27FC236}">
                <a16:creationId xmlns:a16="http://schemas.microsoft.com/office/drawing/2014/main" id="{41DC08CE-39C5-C519-835A-18E3A216D41C}"/>
              </a:ext>
            </a:extLst>
          </p:cNvPr>
          <p:cNvPicPr>
            <a:picLocks noChangeAspect="1"/>
          </p:cNvPicPr>
          <p:nvPr/>
        </p:nvPicPr>
        <p:blipFill>
          <a:blip r:embed="rId9"/>
          <a:stretch>
            <a:fillRect/>
          </a:stretch>
        </p:blipFill>
        <p:spPr>
          <a:xfrm>
            <a:off x="1100210" y="3899586"/>
            <a:ext cx="2396527" cy="1784427"/>
          </a:xfrm>
          <a:prstGeom prst="rect">
            <a:avLst/>
          </a:prstGeom>
        </p:spPr>
      </p:pic>
      <p:sp>
        <p:nvSpPr>
          <p:cNvPr id="26" name="Rectangle 25">
            <a:extLst>
              <a:ext uri="{FF2B5EF4-FFF2-40B4-BE49-F238E27FC236}">
                <a16:creationId xmlns:a16="http://schemas.microsoft.com/office/drawing/2014/main" id="{71EBC304-D7AB-8F62-1856-7E576AF996A5}"/>
              </a:ext>
            </a:extLst>
          </p:cNvPr>
          <p:cNvSpPr/>
          <p:nvPr/>
        </p:nvSpPr>
        <p:spPr>
          <a:xfrm>
            <a:off x="952152" y="1538360"/>
            <a:ext cx="5551847" cy="4257851"/>
          </a:xfrm>
          <a:prstGeom prst="rect">
            <a:avLst/>
          </a:prstGeom>
          <a:noFill/>
          <a:ln w="666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4794A84-E7A3-9878-B52E-3B70AEADC9DE}"/>
              </a:ext>
            </a:extLst>
          </p:cNvPr>
          <p:cNvSpPr/>
          <p:nvPr/>
        </p:nvSpPr>
        <p:spPr>
          <a:xfrm>
            <a:off x="7779497" y="1890369"/>
            <a:ext cx="3088256" cy="2449902"/>
          </a:xfrm>
          <a:prstGeom prst="rect">
            <a:avLst/>
          </a:prstGeom>
          <a:noFill/>
          <a:ln w="666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929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175775" y="-68267"/>
            <a:ext cx="10323254" cy="5147563"/>
          </a:xfrm>
          <a:prstGeom prst="rect">
            <a:avLst/>
          </a:prstGeom>
          <a:noFill/>
        </p:spPr>
        <p:txBody>
          <a:bodyPr wrap="square" rtlCol="0">
            <a:spAutoFit/>
          </a:bodyPr>
          <a:lstStyle/>
          <a:p>
            <a:r>
              <a:rPr lang="en-US" sz="2800" dirty="0">
                <a:solidFill>
                  <a:schemeClr val="accent1">
                    <a:lumMod val="50000"/>
                  </a:schemeClr>
                </a:solidFill>
              </a:rPr>
              <a:t>Installation 9</a:t>
            </a:r>
            <a:endParaRPr lang="en-US" dirty="0">
              <a:solidFill>
                <a:schemeClr val="accent1">
                  <a:lumMod val="50000"/>
                </a:schemeClr>
              </a:solidFill>
            </a:endParaRPr>
          </a:p>
          <a:p>
            <a:endParaRPr lang="en-US" sz="900" dirty="0">
              <a:solidFill>
                <a:schemeClr val="accent1">
                  <a:lumMod val="50000"/>
                </a:schemeClr>
              </a:solidFill>
            </a:endParaRPr>
          </a:p>
          <a:p>
            <a:r>
              <a:rPr lang="en-US" sz="2000" dirty="0">
                <a:solidFill>
                  <a:schemeClr val="accent1">
                    <a:lumMod val="50000"/>
                  </a:schemeClr>
                </a:solidFill>
              </a:rPr>
              <a:t>Final step for this first aircraft</a:t>
            </a:r>
          </a:p>
          <a:p>
            <a:endParaRPr lang="en-US" sz="900" dirty="0">
              <a:solidFill>
                <a:schemeClr val="accent1">
                  <a:lumMod val="50000"/>
                </a:schemeClr>
              </a:solidFill>
            </a:endParaRPr>
          </a:p>
          <a:p>
            <a:pPr marL="342900" indent="-342900">
              <a:buFont typeface="+mj-lt"/>
              <a:buAutoNum type="arabicPeriod"/>
            </a:pPr>
            <a:r>
              <a:rPr lang="en-US" sz="1400" dirty="0">
                <a:solidFill>
                  <a:schemeClr val="accent1">
                    <a:lumMod val="50000"/>
                  </a:schemeClr>
                </a:solidFill>
              </a:rPr>
              <a:t>Ensure the new base config is selected  in the ‘Active Profile’ dropdown (see Installation 4, graphic 1)</a:t>
            </a:r>
          </a:p>
          <a:p>
            <a:pPr marL="342900" indent="-342900">
              <a:buFont typeface="+mj-lt"/>
              <a:buAutoNum type="arabicPeriod"/>
            </a:pPr>
            <a:r>
              <a:rPr lang="en-US" sz="1400" dirty="0">
                <a:solidFill>
                  <a:schemeClr val="accent1">
                    <a:lumMod val="50000"/>
                  </a:schemeClr>
                </a:solidFill>
              </a:rPr>
              <a:t>Click the ‘Manage profiles’ button at the bottom of the config window (see Installation 3, graphic 4)</a:t>
            </a:r>
          </a:p>
          <a:p>
            <a:pPr marL="342900" indent="-342900">
              <a:buFont typeface="+mj-lt"/>
              <a:buAutoNum type="arabicPeriod"/>
            </a:pPr>
            <a:r>
              <a:rPr lang="en-US" sz="1400" dirty="0">
                <a:solidFill>
                  <a:schemeClr val="accent1">
                    <a:lumMod val="50000"/>
                  </a:schemeClr>
                </a:solidFill>
              </a:rPr>
              <a:t>Scroll to the bottom on the left-hand pane and click on ’Create new profile’ (see installation 3, graphic 5)</a:t>
            </a:r>
          </a:p>
          <a:p>
            <a:pPr marL="342900" indent="-342900">
              <a:buFont typeface="+mj-lt"/>
              <a:buAutoNum type="arabicPeriod"/>
            </a:pPr>
            <a:r>
              <a:rPr lang="en-US" sz="1400" dirty="0">
                <a:solidFill>
                  <a:schemeClr val="accent1">
                    <a:lumMod val="50000"/>
                  </a:schemeClr>
                </a:solidFill>
              </a:rPr>
              <a:t>Give the new profile a suitable name for this aircraft*</a:t>
            </a:r>
          </a:p>
          <a:p>
            <a:pPr marL="342900" indent="-342900">
              <a:buFont typeface="+mj-lt"/>
              <a:buAutoNum type="arabicPeriod"/>
            </a:pPr>
            <a:endParaRPr lang="en-US" sz="1400" dirty="0">
              <a:solidFill>
                <a:schemeClr val="accent1">
                  <a:lumMod val="50000"/>
                </a:schemeClr>
              </a:solidFill>
            </a:endParaRPr>
          </a:p>
          <a:p>
            <a:r>
              <a:rPr lang="en-US" sz="1400" dirty="0">
                <a:solidFill>
                  <a:schemeClr val="accent1">
                    <a:lumMod val="50000"/>
                  </a:schemeClr>
                </a:solidFill>
              </a:rPr>
              <a:t>This creates a new profile specific to this aircraft,  incorporating all the assignments from the base </a:t>
            </a:r>
          </a:p>
          <a:p>
            <a:r>
              <a:rPr lang="en-US" sz="1400" dirty="0">
                <a:solidFill>
                  <a:schemeClr val="accent1">
                    <a:lumMod val="50000"/>
                  </a:schemeClr>
                </a:solidFill>
              </a:rPr>
              <a:t>config</a:t>
            </a:r>
          </a:p>
          <a:p>
            <a:endParaRPr lang="en-US" sz="1400" dirty="0">
              <a:solidFill>
                <a:schemeClr val="accent1">
                  <a:lumMod val="50000"/>
                </a:schemeClr>
              </a:solidFill>
            </a:endParaRPr>
          </a:p>
          <a:p>
            <a:pPr marL="342900" indent="-342900">
              <a:buFont typeface="+mj-lt"/>
              <a:buAutoNum type="arabicPeriod" startAt="5"/>
            </a:pPr>
            <a:r>
              <a:rPr lang="en-US" sz="1400" dirty="0">
                <a:solidFill>
                  <a:schemeClr val="accent1">
                    <a:lumMod val="50000"/>
                  </a:schemeClr>
                </a:solidFill>
              </a:rPr>
              <a:t>Ensure the new aircraft profile is assigned to this aircraft in the right-hand pane (see Installation 4, graphic 2)</a:t>
            </a:r>
          </a:p>
          <a:p>
            <a:pPr marL="342900" indent="-342900">
              <a:buFont typeface="+mj-lt"/>
              <a:buAutoNum type="arabicPeriod" startAt="5"/>
            </a:pPr>
            <a:r>
              <a:rPr lang="en-US" sz="1400" dirty="0">
                <a:solidFill>
                  <a:schemeClr val="accent1">
                    <a:lumMod val="50000"/>
                  </a:schemeClr>
                </a:solidFill>
              </a:rPr>
              <a:t>Ensure the new aircraft profile is selected in the Active Profile box </a:t>
            </a:r>
          </a:p>
          <a:p>
            <a:pPr marL="342900" indent="-342900">
              <a:buFont typeface="+mj-lt"/>
              <a:buAutoNum type="arabicPeriod" startAt="5"/>
            </a:pPr>
            <a:r>
              <a:rPr lang="en-US" sz="1400" dirty="0">
                <a:solidFill>
                  <a:schemeClr val="accent1">
                    <a:lumMod val="50000"/>
                  </a:schemeClr>
                </a:solidFill>
              </a:rPr>
              <a:t>Click ‘Done’ (see Installation 4, graphic 2)</a:t>
            </a:r>
          </a:p>
          <a:p>
            <a:endParaRPr lang="en-US" sz="1400" dirty="0">
              <a:solidFill>
                <a:schemeClr val="accent1">
                  <a:lumMod val="50000"/>
                </a:schemeClr>
              </a:solidFill>
            </a:endParaRPr>
          </a:p>
          <a:p>
            <a:pPr marL="342900" indent="-342900">
              <a:buFont typeface="+mj-lt"/>
              <a:buAutoNum type="arabicPeriod" startAt="8"/>
            </a:pPr>
            <a:r>
              <a:rPr lang="en-US" sz="1400" dirty="0">
                <a:solidFill>
                  <a:schemeClr val="accent1">
                    <a:lumMod val="50000"/>
                  </a:schemeClr>
                </a:solidFill>
              </a:rPr>
              <a:t>Complete the plane’s control assignments for throttle controls, flap controls, Gear up/down controls </a:t>
            </a:r>
          </a:p>
          <a:p>
            <a:r>
              <a:rPr lang="en-US" sz="1400" dirty="0">
                <a:solidFill>
                  <a:schemeClr val="accent1">
                    <a:lumMod val="50000"/>
                  </a:schemeClr>
                </a:solidFill>
              </a:rPr>
              <a:t>       </a:t>
            </a:r>
            <a:r>
              <a:rPr lang="en-US" sz="1400" dirty="0" err="1">
                <a:solidFill>
                  <a:schemeClr val="accent1">
                    <a:lumMod val="50000"/>
                  </a:schemeClr>
                </a:solidFill>
              </a:rPr>
              <a:t>etc</a:t>
            </a:r>
            <a:r>
              <a:rPr lang="en-US" sz="1400" dirty="0">
                <a:solidFill>
                  <a:schemeClr val="accent1">
                    <a:lumMod val="50000"/>
                  </a:schemeClr>
                </a:solidFill>
              </a:rPr>
              <a:t> in the usual way.</a:t>
            </a:r>
          </a:p>
          <a:p>
            <a:endParaRPr lang="en-US" sz="1050" dirty="0">
              <a:solidFill>
                <a:schemeClr val="accent1">
                  <a:lumMod val="50000"/>
                </a:schemeClr>
              </a:solidFill>
            </a:endParaRPr>
          </a:p>
          <a:p>
            <a:r>
              <a:rPr lang="en-US" sz="1600" dirty="0">
                <a:solidFill>
                  <a:schemeClr val="accent1">
                    <a:lumMod val="50000"/>
                  </a:schemeClr>
                </a:solidFill>
              </a:rPr>
              <a:t>Go Fly -  see user guide for information on using the plugin assigned controls</a:t>
            </a:r>
          </a:p>
          <a:p>
            <a:endParaRPr lang="en-US" sz="800" dirty="0">
              <a:solidFill>
                <a:schemeClr val="accent1">
                  <a:lumMod val="50000"/>
                </a:schemeClr>
              </a:solidFill>
            </a:endParaRPr>
          </a:p>
          <a:p>
            <a:r>
              <a:rPr lang="en-US" sz="1400" dirty="0">
                <a:solidFill>
                  <a:schemeClr val="accent1">
                    <a:lumMod val="50000"/>
                  </a:schemeClr>
                </a:solidFill>
              </a:rPr>
              <a:t>This completes the plug-in installation and the setup of your first aircraft (see next page for configuring other aircraft </a:t>
            </a:r>
          </a:p>
          <a:p>
            <a:r>
              <a:rPr lang="en-US" sz="1400" dirty="0">
                <a:solidFill>
                  <a:schemeClr val="accent1">
                    <a:lumMod val="50000"/>
                  </a:schemeClr>
                </a:solidFill>
              </a:rPr>
              <a:t>to use </a:t>
            </a:r>
            <a:r>
              <a:rPr lang="en-US" sz="1400">
                <a:solidFill>
                  <a:schemeClr val="accent1">
                    <a:lumMod val="50000"/>
                  </a:schemeClr>
                </a:solidFill>
              </a:rPr>
              <a:t>the plugin)</a:t>
            </a:r>
            <a:r>
              <a:rPr lang="en-US">
                <a:solidFill>
                  <a:schemeClr val="accent1">
                    <a:lumMod val="50000"/>
                  </a:schemeClr>
                </a:solidFill>
              </a:rPr>
              <a:t>.</a:t>
            </a:r>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1964A7DA-5493-1188-A608-6A0D4A15E15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6" name="TextBox 5">
            <a:extLst>
              <a:ext uri="{FF2B5EF4-FFF2-40B4-BE49-F238E27FC236}">
                <a16:creationId xmlns:a16="http://schemas.microsoft.com/office/drawing/2014/main" id="{BDA0FB54-57B4-D5EB-072C-B79B3E00AC03}"/>
              </a:ext>
            </a:extLst>
          </p:cNvPr>
          <p:cNvSpPr txBox="1"/>
          <p:nvPr/>
        </p:nvSpPr>
        <p:spPr>
          <a:xfrm>
            <a:off x="3048000" y="5825845"/>
            <a:ext cx="6096000" cy="769441"/>
          </a:xfrm>
          <a:prstGeom prst="rect">
            <a:avLst/>
          </a:prstGeom>
          <a:noFill/>
        </p:spPr>
        <p:txBody>
          <a:bodyPr wrap="square" rtlCol="0">
            <a:spAutoFit/>
          </a:bodyPr>
          <a:lstStyle/>
          <a:p>
            <a:r>
              <a:rPr lang="en-US" sz="1100" dirty="0">
                <a:solidFill>
                  <a:schemeClr val="bg1"/>
                </a:solidFill>
              </a:rPr>
              <a:t>*If you intend using both the ARM plugin and the Bravo Manufacturer’s own  </a:t>
            </a:r>
            <a:r>
              <a:rPr lang="en-US" sz="1100" dirty="0" err="1">
                <a:solidFill>
                  <a:schemeClr val="bg1"/>
                </a:solidFill>
              </a:rPr>
              <a:t>AFC_Bridge</a:t>
            </a:r>
            <a:r>
              <a:rPr lang="en-US" sz="1100" dirty="0">
                <a:solidFill>
                  <a:schemeClr val="bg1"/>
                </a:solidFill>
              </a:rPr>
              <a:t> plugin for the same aircraft, then in step 4 you need to give this profile a distinctive name  (e.g., add ‘ARM’ to the end) so you can select it when using the ARM plugin.  The </a:t>
            </a:r>
            <a:r>
              <a:rPr lang="en-US" sz="1100" dirty="0" err="1">
                <a:solidFill>
                  <a:schemeClr val="bg1"/>
                </a:solidFill>
              </a:rPr>
              <a:t>AFC_bridge</a:t>
            </a:r>
            <a:r>
              <a:rPr lang="en-US" sz="1100" dirty="0">
                <a:solidFill>
                  <a:schemeClr val="bg1"/>
                </a:solidFill>
              </a:rPr>
              <a:t> will need its own profile  for this aircraft. See </a:t>
            </a:r>
            <a:r>
              <a:rPr lang="en-US" sz="1100" dirty="0">
                <a:solidFill>
                  <a:schemeClr val="bg1"/>
                </a:solidFill>
                <a:hlinkClick r:id="rId5" action="ppaction://hlinksldjump">
                  <a:extLst>
                    <a:ext uri="{A12FA001-AC4F-418D-AE19-62706E023703}">
                      <ahyp:hlinkClr xmlns:ahyp="http://schemas.microsoft.com/office/drawing/2018/hyperlinkcolor" val="tx"/>
                    </a:ext>
                  </a:extLst>
                </a:hlinkClick>
              </a:rPr>
              <a:t>here</a:t>
            </a:r>
            <a:r>
              <a:rPr lang="en-US" sz="1100" dirty="0">
                <a:solidFill>
                  <a:schemeClr val="bg1"/>
                </a:solidFill>
              </a:rPr>
              <a:t> for further information on </a:t>
            </a:r>
            <a:r>
              <a:rPr lang="en-US" sz="1100" dirty="0" err="1">
                <a:solidFill>
                  <a:schemeClr val="bg1"/>
                </a:solidFill>
              </a:rPr>
              <a:t>AFC_Bridge</a:t>
            </a:r>
            <a:r>
              <a:rPr lang="en-US" sz="1100" dirty="0">
                <a:solidFill>
                  <a:schemeClr val="bg1"/>
                </a:solidFill>
              </a:rPr>
              <a:t> co-existence</a:t>
            </a:r>
          </a:p>
        </p:txBody>
      </p:sp>
      <p:sp>
        <p:nvSpPr>
          <p:cNvPr id="7" name="Title 6">
            <a:extLst>
              <a:ext uri="{FF2B5EF4-FFF2-40B4-BE49-F238E27FC236}">
                <a16:creationId xmlns:a16="http://schemas.microsoft.com/office/drawing/2014/main" id="{BA495C75-29CF-7FE1-8CBF-0928DD256EE6}"/>
              </a:ext>
            </a:extLst>
          </p:cNvPr>
          <p:cNvSpPr>
            <a:spLocks noGrp="1"/>
          </p:cNvSpPr>
          <p:nvPr>
            <p:ph type="title"/>
          </p:nvPr>
        </p:nvSpPr>
        <p:spPr>
          <a:xfrm>
            <a:off x="75388" y="-659676"/>
            <a:ext cx="1405830" cy="448983"/>
          </a:xfrm>
        </p:spPr>
        <p:txBody>
          <a:bodyPr>
            <a:normAutofit/>
          </a:bodyPr>
          <a:lstStyle/>
          <a:p>
            <a:pPr algn="ctr"/>
            <a:r>
              <a:rPr lang="en-US" sz="1600" dirty="0"/>
              <a:t>Installation 9</a:t>
            </a:r>
          </a:p>
        </p:txBody>
      </p:sp>
      <p:sp>
        <p:nvSpPr>
          <p:cNvPr id="8" name="TextBox 7">
            <a:extLst>
              <a:ext uri="{FF2B5EF4-FFF2-40B4-BE49-F238E27FC236}">
                <a16:creationId xmlns:a16="http://schemas.microsoft.com/office/drawing/2014/main" id="{179397C8-457E-4455-42F6-D78D3EAB39A8}"/>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3206642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52949" y="111839"/>
            <a:ext cx="10668001" cy="5139869"/>
          </a:xfrm>
          <a:prstGeom prst="rect">
            <a:avLst/>
          </a:prstGeom>
          <a:noFill/>
        </p:spPr>
        <p:txBody>
          <a:bodyPr wrap="square" rtlCol="0">
            <a:spAutoFit/>
          </a:bodyPr>
          <a:lstStyle/>
          <a:p>
            <a:r>
              <a:rPr lang="en-US" sz="3200" dirty="0">
                <a:solidFill>
                  <a:schemeClr val="accent1">
                    <a:lumMod val="50000"/>
                  </a:schemeClr>
                </a:solidFill>
              </a:rPr>
              <a:t>Installation 10</a:t>
            </a:r>
            <a:endParaRPr lang="en-US" sz="2000" dirty="0">
              <a:solidFill>
                <a:schemeClr val="accent1">
                  <a:lumMod val="50000"/>
                </a:schemeClr>
              </a:solidFill>
            </a:endParaRPr>
          </a:p>
          <a:p>
            <a:endParaRPr lang="en-US" sz="2000" dirty="0">
              <a:solidFill>
                <a:schemeClr val="accent1">
                  <a:lumMod val="50000"/>
                </a:schemeClr>
              </a:solidFill>
            </a:endParaRPr>
          </a:p>
          <a:p>
            <a:r>
              <a:rPr lang="en-US" sz="2400" dirty="0">
                <a:solidFill>
                  <a:schemeClr val="accent1">
                    <a:lumMod val="50000"/>
                  </a:schemeClr>
                </a:solidFill>
              </a:rPr>
              <a:t>Configuring the 2</a:t>
            </a:r>
            <a:r>
              <a:rPr lang="en-US" sz="2400" baseline="30000" dirty="0">
                <a:solidFill>
                  <a:schemeClr val="accent1">
                    <a:lumMod val="50000"/>
                  </a:schemeClr>
                </a:solidFill>
              </a:rPr>
              <a:t>nd</a:t>
            </a:r>
            <a:r>
              <a:rPr lang="en-US" sz="2400" dirty="0">
                <a:solidFill>
                  <a:schemeClr val="accent1">
                    <a:lumMod val="50000"/>
                  </a:schemeClr>
                </a:solidFill>
              </a:rPr>
              <a:t> aircraft and beyond to use the plug-in</a:t>
            </a:r>
          </a:p>
          <a:p>
            <a:endParaRPr lang="en-US" sz="2400" dirty="0">
              <a:solidFill>
                <a:schemeClr val="accent1">
                  <a:lumMod val="50000"/>
                </a:schemeClr>
              </a:solidFill>
            </a:endParaRPr>
          </a:p>
          <a:p>
            <a:pPr marL="457200" indent="-457200">
              <a:buFont typeface="+mj-lt"/>
              <a:buAutoNum type="arabicPeriod"/>
            </a:pPr>
            <a:r>
              <a:rPr lang="en-US" sz="2000" dirty="0">
                <a:solidFill>
                  <a:schemeClr val="accent1">
                    <a:lumMod val="50000"/>
                  </a:schemeClr>
                </a:solidFill>
              </a:rPr>
              <a:t>Start your flight with an aircraft not previously configured to use the plug-in</a:t>
            </a:r>
          </a:p>
          <a:p>
            <a:pPr marL="457200" indent="-457200">
              <a:buFont typeface="+mj-lt"/>
              <a:buAutoNum type="arabicPeriod"/>
            </a:pPr>
            <a:r>
              <a:rPr lang="en-US" sz="2000" dirty="0">
                <a:solidFill>
                  <a:schemeClr val="accent1">
                    <a:lumMod val="50000"/>
                  </a:schemeClr>
                </a:solidFill>
              </a:rPr>
              <a:t>Open the x-plane settings window at the joystick tab</a:t>
            </a:r>
          </a:p>
          <a:p>
            <a:pPr marL="457200" indent="-457200">
              <a:buFont typeface="+mj-lt"/>
              <a:buAutoNum type="arabicPeriod"/>
            </a:pPr>
            <a:r>
              <a:rPr lang="en-US" sz="2000" dirty="0">
                <a:solidFill>
                  <a:schemeClr val="accent1">
                    <a:lumMod val="50000"/>
                  </a:schemeClr>
                </a:solidFill>
              </a:rPr>
              <a:t>Select the Bravo Throttle</a:t>
            </a:r>
          </a:p>
          <a:p>
            <a:pPr marL="457200" indent="-457200">
              <a:buFont typeface="+mj-lt"/>
              <a:buAutoNum type="arabicPeriod"/>
            </a:pPr>
            <a:r>
              <a:rPr lang="en-US" sz="2000" dirty="0">
                <a:solidFill>
                  <a:schemeClr val="accent1">
                    <a:lumMod val="50000"/>
                  </a:schemeClr>
                </a:solidFill>
              </a:rPr>
              <a:t>Select the </a:t>
            </a:r>
            <a:r>
              <a:rPr lang="en-US" sz="2000" dirty="0" err="1">
                <a:solidFill>
                  <a:schemeClr val="accent1">
                    <a:lumMod val="50000"/>
                  </a:schemeClr>
                </a:solidFill>
              </a:rPr>
              <a:t>BravoArm</a:t>
            </a:r>
            <a:r>
              <a:rPr lang="en-US" sz="2000" dirty="0">
                <a:solidFill>
                  <a:schemeClr val="accent1">
                    <a:lumMod val="50000"/>
                  </a:schemeClr>
                </a:solidFill>
              </a:rPr>
              <a:t> profile</a:t>
            </a:r>
          </a:p>
          <a:p>
            <a:pPr marL="457200" indent="-457200">
              <a:buFont typeface="+mj-lt"/>
              <a:buAutoNum type="arabicPeriod"/>
            </a:pPr>
            <a:r>
              <a:rPr lang="en-US" sz="2000" dirty="0">
                <a:solidFill>
                  <a:schemeClr val="accent1">
                    <a:lumMod val="50000"/>
                  </a:schemeClr>
                </a:solidFill>
              </a:rPr>
              <a:t>Follow the instructions on the previous page to create a new profile</a:t>
            </a:r>
          </a:p>
          <a:p>
            <a:r>
              <a:rPr lang="en-US" sz="2000" dirty="0">
                <a:solidFill>
                  <a:schemeClr val="accent1">
                    <a:lumMod val="50000"/>
                  </a:schemeClr>
                </a:solidFill>
              </a:rPr>
              <a:t>        for this new aircraft</a:t>
            </a:r>
          </a:p>
          <a:p>
            <a:endParaRPr lang="en-US" sz="2000" dirty="0">
              <a:solidFill>
                <a:schemeClr val="accent1">
                  <a:lumMod val="50000"/>
                </a:schemeClr>
              </a:solidFill>
            </a:endParaRPr>
          </a:p>
          <a:p>
            <a:r>
              <a:rPr lang="en-US" sz="2000" dirty="0">
                <a:solidFill>
                  <a:schemeClr val="accent1">
                    <a:lumMod val="50000"/>
                  </a:schemeClr>
                </a:solidFill>
              </a:rPr>
              <a:t>Go Fly -  see user guide for information on using the plugin assigned controls</a:t>
            </a:r>
          </a:p>
          <a:p>
            <a:endParaRPr lang="en-US" sz="2000" dirty="0">
              <a:solidFill>
                <a:schemeClr val="accent1">
                  <a:lumMod val="50000"/>
                </a:schemeClr>
              </a:solidFill>
            </a:endParaRPr>
          </a:p>
          <a:p>
            <a:endParaRPr lang="en-US" sz="2400" dirty="0">
              <a:solidFill>
                <a:schemeClr val="accent1">
                  <a:lumMod val="50000"/>
                </a:schemeClr>
              </a:solidFill>
            </a:endParaRPr>
          </a:p>
          <a:p>
            <a:endParaRPr lang="en-US" sz="2400" dirty="0">
              <a:solidFill>
                <a:schemeClr val="accent1">
                  <a:lumMod val="50000"/>
                </a:schemeClr>
              </a:solidFill>
            </a:endParaRPr>
          </a:p>
        </p:txBody>
      </p:sp>
      <p:sp>
        <p:nvSpPr>
          <p:cNvPr id="3" name="TextBox 2">
            <a:extLst>
              <a:ext uri="{FF2B5EF4-FFF2-40B4-BE49-F238E27FC236}">
                <a16:creationId xmlns:a16="http://schemas.microsoft.com/office/drawing/2014/main" id="{A54EB89C-A3C7-797B-79A9-202D0489B6B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6" name="TextBox 5">
            <a:extLst>
              <a:ext uri="{FF2B5EF4-FFF2-40B4-BE49-F238E27FC236}">
                <a16:creationId xmlns:a16="http://schemas.microsoft.com/office/drawing/2014/main" id="{73ABDBBA-5811-2EE1-AE78-37B9A9D78893}"/>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94289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52949" y="111839"/>
            <a:ext cx="10668001" cy="5509200"/>
          </a:xfrm>
          <a:prstGeom prst="rect">
            <a:avLst/>
          </a:prstGeom>
          <a:noFill/>
        </p:spPr>
        <p:txBody>
          <a:bodyPr wrap="square" rtlCol="0">
            <a:spAutoFit/>
          </a:bodyPr>
          <a:lstStyle/>
          <a:p>
            <a:r>
              <a:rPr lang="en-US" sz="3200" dirty="0">
                <a:solidFill>
                  <a:schemeClr val="accent1">
                    <a:lumMod val="50000"/>
                  </a:schemeClr>
                </a:solidFill>
              </a:rPr>
              <a:t>Installation - compatibility with </a:t>
            </a:r>
            <a:r>
              <a:rPr lang="en-US" sz="3200" dirty="0" err="1">
                <a:solidFill>
                  <a:schemeClr val="accent1">
                    <a:lumMod val="50000"/>
                  </a:schemeClr>
                </a:solidFill>
              </a:rPr>
              <a:t>AFC_Bridge</a:t>
            </a:r>
            <a:endParaRPr lang="en-US" sz="2000" dirty="0">
              <a:solidFill>
                <a:schemeClr val="accent1">
                  <a:lumMod val="50000"/>
                </a:schemeClr>
              </a:solidFill>
            </a:endParaRPr>
          </a:p>
          <a:p>
            <a:endParaRPr lang="en-US" sz="2000" dirty="0">
              <a:solidFill>
                <a:schemeClr val="accent1">
                  <a:lumMod val="50000"/>
                </a:schemeClr>
              </a:solidFill>
            </a:endParaRPr>
          </a:p>
          <a:p>
            <a:r>
              <a:rPr lang="en-US" dirty="0" err="1">
                <a:solidFill>
                  <a:schemeClr val="accent1">
                    <a:lumMod val="50000"/>
                  </a:schemeClr>
                </a:solidFill>
              </a:rPr>
              <a:t>AFC_Bridge</a:t>
            </a:r>
            <a:r>
              <a:rPr lang="en-US" dirty="0">
                <a:solidFill>
                  <a:schemeClr val="accent1">
                    <a:lumMod val="50000"/>
                  </a:schemeClr>
                </a:solidFill>
              </a:rPr>
              <a:t> is the plugin from Honeycomb </a:t>
            </a:r>
            <a:r>
              <a:rPr lang="en-US" dirty="0" err="1">
                <a:solidFill>
                  <a:schemeClr val="accent1">
                    <a:lumMod val="50000"/>
                  </a:schemeClr>
                </a:solidFill>
              </a:rPr>
              <a:t>Aeronatical</a:t>
            </a:r>
            <a:r>
              <a:rPr lang="en-US" dirty="0">
                <a:solidFill>
                  <a:schemeClr val="accent1">
                    <a:lumMod val="50000"/>
                  </a:schemeClr>
                </a:solidFill>
              </a:rPr>
              <a:t>, manufacturers of the Bravo throttle control and Alpha yoke.  </a:t>
            </a:r>
            <a:r>
              <a:rPr lang="en-US" dirty="0" err="1">
                <a:solidFill>
                  <a:schemeClr val="accent1">
                    <a:lumMod val="50000"/>
                  </a:schemeClr>
                </a:solidFill>
              </a:rPr>
              <a:t>AFC_Bridge</a:t>
            </a:r>
            <a:r>
              <a:rPr lang="en-US" dirty="0">
                <a:solidFill>
                  <a:schemeClr val="accent1">
                    <a:lumMod val="50000"/>
                  </a:schemeClr>
                </a:solidFill>
              </a:rPr>
              <a:t> is primarily a windows configuration tool but a version runs on intel macs and can also run on apple silicon macs under Rosetta.  Note, running a plug-in under Rosetta means X-Plane must also run under Rosetta, which can significantly degrade performance and frame-rate on an Apple Silicon Mac.</a:t>
            </a:r>
          </a:p>
          <a:p>
            <a:endParaRPr lang="en-US" dirty="0">
              <a:solidFill>
                <a:schemeClr val="accent1">
                  <a:lumMod val="50000"/>
                </a:schemeClr>
              </a:solidFill>
            </a:endParaRPr>
          </a:p>
          <a:p>
            <a:r>
              <a:rPr lang="en-US" dirty="0">
                <a:solidFill>
                  <a:schemeClr val="accent1">
                    <a:lumMod val="50000"/>
                  </a:schemeClr>
                </a:solidFill>
              </a:rPr>
              <a:t>The HoneycomOnArm64 plugin described in this document can be installed alongside </a:t>
            </a:r>
          </a:p>
          <a:p>
            <a:r>
              <a:rPr lang="en-US" dirty="0" err="1">
                <a:solidFill>
                  <a:schemeClr val="accent1">
                    <a:lumMod val="50000"/>
                  </a:schemeClr>
                </a:solidFill>
              </a:rPr>
              <a:t>AFC_bridge</a:t>
            </a:r>
            <a:r>
              <a:rPr lang="en-US" dirty="0">
                <a:solidFill>
                  <a:schemeClr val="accent1">
                    <a:lumMod val="50000"/>
                  </a:schemeClr>
                </a:solidFill>
              </a:rPr>
              <a:t> on an apple silicon mac as they are mutually exclusive.  When X-Plane is run </a:t>
            </a:r>
          </a:p>
          <a:p>
            <a:r>
              <a:rPr lang="en-US" dirty="0">
                <a:solidFill>
                  <a:schemeClr val="accent1">
                    <a:lumMod val="50000"/>
                  </a:schemeClr>
                </a:solidFill>
              </a:rPr>
              <a:t>in intel mode using Rosetta, it will pick up the </a:t>
            </a:r>
            <a:r>
              <a:rPr lang="en-US" dirty="0" err="1">
                <a:solidFill>
                  <a:schemeClr val="accent1">
                    <a:lumMod val="50000"/>
                  </a:schemeClr>
                </a:solidFill>
              </a:rPr>
              <a:t>AFC_Bridge</a:t>
            </a:r>
            <a:r>
              <a:rPr lang="en-US" dirty="0">
                <a:solidFill>
                  <a:schemeClr val="accent1">
                    <a:lumMod val="50000"/>
                  </a:schemeClr>
                </a:solidFill>
              </a:rPr>
              <a:t> plugin.  When run in native</a:t>
            </a:r>
          </a:p>
          <a:p>
            <a:r>
              <a:rPr lang="en-US" dirty="0">
                <a:solidFill>
                  <a:schemeClr val="accent1">
                    <a:lumMod val="50000"/>
                  </a:schemeClr>
                </a:solidFill>
              </a:rPr>
              <a:t>apple silicon mode it will pick up the HoneycomOnArm64 plugin.</a:t>
            </a:r>
          </a:p>
          <a:p>
            <a:endParaRPr lang="en-US" dirty="0">
              <a:solidFill>
                <a:schemeClr val="accent1">
                  <a:lumMod val="50000"/>
                </a:schemeClr>
              </a:solidFill>
            </a:endParaRPr>
          </a:p>
          <a:p>
            <a:r>
              <a:rPr lang="en-US" dirty="0">
                <a:solidFill>
                  <a:schemeClr val="accent1">
                    <a:lumMod val="50000"/>
                  </a:schemeClr>
                </a:solidFill>
              </a:rPr>
              <a:t>The </a:t>
            </a:r>
            <a:r>
              <a:rPr lang="en-US" dirty="0" err="1">
                <a:solidFill>
                  <a:schemeClr val="accent1">
                    <a:lumMod val="50000"/>
                  </a:schemeClr>
                </a:solidFill>
              </a:rPr>
              <a:t>json</a:t>
            </a:r>
            <a:r>
              <a:rPr lang="en-US" dirty="0">
                <a:solidFill>
                  <a:schemeClr val="accent1">
                    <a:lumMod val="50000"/>
                  </a:schemeClr>
                </a:solidFill>
              </a:rPr>
              <a:t> files used by HoneycombOnArm64 and </a:t>
            </a:r>
            <a:r>
              <a:rPr lang="en-US" dirty="0" err="1">
                <a:solidFill>
                  <a:schemeClr val="accent1">
                    <a:lumMod val="50000"/>
                  </a:schemeClr>
                </a:solidFill>
              </a:rPr>
              <a:t>AFC_Bridge</a:t>
            </a:r>
            <a:r>
              <a:rPr lang="en-US" dirty="0">
                <a:solidFill>
                  <a:schemeClr val="accent1">
                    <a:lumMod val="50000"/>
                  </a:schemeClr>
                </a:solidFill>
              </a:rPr>
              <a:t> are bespoke to each plugin</a:t>
            </a:r>
          </a:p>
          <a:p>
            <a:r>
              <a:rPr lang="en-US" dirty="0">
                <a:solidFill>
                  <a:schemeClr val="accent1">
                    <a:lumMod val="50000"/>
                  </a:schemeClr>
                </a:solidFill>
              </a:rPr>
              <a:t>and are not interchangeable.  If you run both plugins, they each require their own </a:t>
            </a:r>
            <a:r>
              <a:rPr lang="en-US" dirty="0" err="1">
                <a:solidFill>
                  <a:schemeClr val="accent1">
                    <a:lumMod val="50000"/>
                  </a:schemeClr>
                </a:solidFill>
              </a:rPr>
              <a:t>json</a:t>
            </a:r>
            <a:r>
              <a:rPr lang="en-US" dirty="0">
                <a:solidFill>
                  <a:schemeClr val="accent1">
                    <a:lumMod val="50000"/>
                  </a:schemeClr>
                </a:solidFill>
              </a:rPr>
              <a:t> </a:t>
            </a:r>
          </a:p>
          <a:p>
            <a:r>
              <a:rPr lang="en-US" dirty="0">
                <a:solidFill>
                  <a:schemeClr val="accent1">
                    <a:lumMod val="50000"/>
                  </a:schemeClr>
                </a:solidFill>
              </a:rPr>
              <a:t>configuration file per aircraft.  They will also require their own aircraft profile within X-Plane.</a:t>
            </a:r>
          </a:p>
          <a:p>
            <a:r>
              <a:rPr lang="en-US" dirty="0">
                <a:solidFill>
                  <a:schemeClr val="accent1">
                    <a:lumMod val="50000"/>
                  </a:schemeClr>
                </a:solidFill>
              </a:rPr>
              <a:t>  </a:t>
            </a:r>
          </a:p>
          <a:p>
            <a:endParaRPr lang="en-US" sz="2400" dirty="0">
              <a:solidFill>
                <a:schemeClr val="accent1">
                  <a:lumMod val="50000"/>
                </a:schemeClr>
              </a:solidFill>
            </a:endParaRPr>
          </a:p>
          <a:p>
            <a:endParaRPr lang="en-US" sz="2400" dirty="0">
              <a:solidFill>
                <a:schemeClr val="accent1">
                  <a:lumMod val="50000"/>
                </a:schemeClr>
              </a:solidFill>
            </a:endParaRPr>
          </a:p>
        </p:txBody>
      </p:sp>
      <p:sp>
        <p:nvSpPr>
          <p:cNvPr id="3" name="TextBox 2">
            <a:extLst>
              <a:ext uri="{FF2B5EF4-FFF2-40B4-BE49-F238E27FC236}">
                <a16:creationId xmlns:a16="http://schemas.microsoft.com/office/drawing/2014/main" id="{A54EB89C-A3C7-797B-79A9-202D0489B6B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6" name="Title 5">
            <a:extLst>
              <a:ext uri="{FF2B5EF4-FFF2-40B4-BE49-F238E27FC236}">
                <a16:creationId xmlns:a16="http://schemas.microsoft.com/office/drawing/2014/main" id="{5422A058-DBE9-3D5F-7362-B1093E391D44}"/>
              </a:ext>
            </a:extLst>
          </p:cNvPr>
          <p:cNvSpPr>
            <a:spLocks noGrp="1"/>
          </p:cNvSpPr>
          <p:nvPr>
            <p:ph type="title"/>
          </p:nvPr>
        </p:nvSpPr>
        <p:spPr>
          <a:xfrm>
            <a:off x="0" y="-379413"/>
            <a:ext cx="1993900" cy="290222"/>
          </a:xfrm>
        </p:spPr>
        <p:txBody>
          <a:bodyPr>
            <a:normAutofit fontScale="90000"/>
          </a:bodyPr>
          <a:lstStyle/>
          <a:p>
            <a:pPr algn="ctr"/>
            <a:r>
              <a:rPr lang="en-US" sz="1600" dirty="0" err="1"/>
              <a:t>AFC_Bridge</a:t>
            </a:r>
            <a:r>
              <a:rPr lang="en-US" sz="1600" dirty="0"/>
              <a:t> compatibility</a:t>
            </a:r>
          </a:p>
        </p:txBody>
      </p:sp>
      <p:sp>
        <p:nvSpPr>
          <p:cNvPr id="7" name="TextBox 6">
            <a:extLst>
              <a:ext uri="{FF2B5EF4-FFF2-40B4-BE49-F238E27FC236}">
                <a16:creationId xmlns:a16="http://schemas.microsoft.com/office/drawing/2014/main" id="{9EF6D2FD-33AE-F58B-0922-92D94F48A698}"/>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2560489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FC865254-2F96-63FE-1117-E66AED097E03}"/>
              </a:ext>
            </a:extLst>
          </p:cNvPr>
          <p:cNvSpPr txBox="1"/>
          <p:nvPr/>
        </p:nvSpPr>
        <p:spPr>
          <a:xfrm>
            <a:off x="2879835" y="2608565"/>
            <a:ext cx="4841594" cy="646331"/>
          </a:xfrm>
          <a:prstGeom prst="rect">
            <a:avLst/>
          </a:prstGeom>
          <a:noFill/>
        </p:spPr>
        <p:txBody>
          <a:bodyPr wrap="square" rtlCol="0">
            <a:spAutoFit/>
          </a:bodyPr>
          <a:lstStyle/>
          <a:p>
            <a:pPr algn="ctr"/>
            <a:r>
              <a:rPr lang="en-US" sz="3600" dirty="0">
                <a:solidFill>
                  <a:schemeClr val="accent1">
                    <a:lumMod val="50000"/>
                  </a:schemeClr>
                </a:solidFill>
              </a:rPr>
              <a:t>End of Installation Guide</a:t>
            </a:r>
          </a:p>
        </p:txBody>
      </p:sp>
      <p:sp>
        <p:nvSpPr>
          <p:cNvPr id="3" name="TextBox 2">
            <a:extLst>
              <a:ext uri="{FF2B5EF4-FFF2-40B4-BE49-F238E27FC236}">
                <a16:creationId xmlns:a16="http://schemas.microsoft.com/office/drawing/2014/main" id="{28059C2D-6779-0B25-293D-FF092457F415}"/>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6" name="TextBox 5">
            <a:extLst>
              <a:ext uri="{FF2B5EF4-FFF2-40B4-BE49-F238E27FC236}">
                <a16:creationId xmlns:a16="http://schemas.microsoft.com/office/drawing/2014/main" id="{48A31E2F-AF17-2322-C0C6-8ED284AD1CCD}"/>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3938035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BA47CE0-42F9-EA3B-ECD4-595E4635438D}"/>
              </a:ext>
            </a:extLst>
          </p:cNvPr>
          <p:cNvSpPr txBox="1"/>
          <p:nvPr/>
        </p:nvSpPr>
        <p:spPr>
          <a:xfrm>
            <a:off x="567559" y="935420"/>
            <a:ext cx="7527858" cy="4832092"/>
          </a:xfrm>
          <a:prstGeom prst="rect">
            <a:avLst/>
          </a:prstGeom>
          <a:noFill/>
        </p:spPr>
        <p:txBody>
          <a:bodyPr wrap="square" rtlCol="0">
            <a:spAutoFit/>
          </a:bodyPr>
          <a:lstStyle/>
          <a:p>
            <a:r>
              <a:rPr lang="en-US" sz="3200" dirty="0">
                <a:solidFill>
                  <a:schemeClr val="accent1">
                    <a:lumMod val="50000"/>
                  </a:schemeClr>
                </a:solidFill>
              </a:rPr>
              <a:t>Features</a:t>
            </a:r>
            <a:endParaRPr lang="en-US" sz="2000" dirty="0">
              <a:solidFill>
                <a:schemeClr val="accent1">
                  <a:lumMod val="50000"/>
                </a:schemeClr>
              </a:solidFill>
            </a:endParaRPr>
          </a:p>
          <a:p>
            <a:endParaRPr lang="en-US" sz="2000" dirty="0">
              <a:solidFill>
                <a:schemeClr val="accent1">
                  <a:lumMod val="50000"/>
                </a:schemeClr>
              </a:solidFill>
            </a:endParaRPr>
          </a:p>
          <a:p>
            <a:r>
              <a:rPr lang="en-US" sz="2400" dirty="0">
                <a:solidFill>
                  <a:schemeClr val="accent1">
                    <a:lumMod val="50000"/>
                  </a:schemeClr>
                </a:solidFill>
              </a:rPr>
              <a:t>Assign commands for all rotary controls </a:t>
            </a:r>
          </a:p>
          <a:p>
            <a:r>
              <a:rPr lang="en-US" sz="2400" dirty="0">
                <a:solidFill>
                  <a:schemeClr val="accent1">
                    <a:lumMod val="50000"/>
                  </a:schemeClr>
                </a:solidFill>
              </a:rPr>
              <a:t>Assign commands for all autopilot buttons</a:t>
            </a:r>
          </a:p>
          <a:p>
            <a:r>
              <a:rPr lang="en-US" sz="2400" dirty="0">
                <a:solidFill>
                  <a:schemeClr val="accent1">
                    <a:lumMod val="50000"/>
                  </a:schemeClr>
                </a:solidFill>
              </a:rPr>
              <a:t>Assign </a:t>
            </a:r>
            <a:r>
              <a:rPr lang="en-US" sz="2400" dirty="0" err="1">
                <a:solidFill>
                  <a:schemeClr val="accent1">
                    <a:lumMod val="50000"/>
                  </a:schemeClr>
                </a:solidFill>
              </a:rPr>
              <a:t>datarefs</a:t>
            </a:r>
            <a:r>
              <a:rPr lang="en-US" sz="2400" dirty="0">
                <a:solidFill>
                  <a:schemeClr val="accent1">
                    <a:lumMod val="50000"/>
                  </a:schemeClr>
                </a:solidFill>
              </a:rPr>
              <a:t> for all annunciator lights </a:t>
            </a:r>
          </a:p>
          <a:p>
            <a:r>
              <a:rPr lang="en-US" sz="2400" dirty="0">
                <a:solidFill>
                  <a:schemeClr val="accent1">
                    <a:lumMod val="50000"/>
                  </a:schemeClr>
                </a:solidFill>
              </a:rPr>
              <a:t>Assign </a:t>
            </a:r>
            <a:r>
              <a:rPr lang="en-US" sz="2400" dirty="0" err="1">
                <a:solidFill>
                  <a:schemeClr val="accent1">
                    <a:lumMod val="50000"/>
                  </a:schemeClr>
                </a:solidFill>
              </a:rPr>
              <a:t>datarefs</a:t>
            </a:r>
            <a:r>
              <a:rPr lang="en-US" sz="2400" dirty="0">
                <a:solidFill>
                  <a:schemeClr val="accent1">
                    <a:lumMod val="50000"/>
                  </a:schemeClr>
                </a:solidFill>
              </a:rPr>
              <a:t> for all autopilot button lights</a:t>
            </a:r>
          </a:p>
          <a:p>
            <a:r>
              <a:rPr lang="en-US" sz="2400" dirty="0">
                <a:solidFill>
                  <a:schemeClr val="accent1">
                    <a:lumMod val="50000"/>
                  </a:schemeClr>
                </a:solidFill>
              </a:rPr>
              <a:t>Use Bravo switches to modify rotary and button </a:t>
            </a:r>
            <a:r>
              <a:rPr lang="en-US" sz="2400" dirty="0" err="1">
                <a:solidFill>
                  <a:schemeClr val="accent1">
                    <a:lumMod val="50000"/>
                  </a:schemeClr>
                </a:solidFill>
              </a:rPr>
              <a:t>behaviour</a:t>
            </a:r>
            <a:endParaRPr lang="en-US" sz="2400" dirty="0">
              <a:solidFill>
                <a:schemeClr val="accent1">
                  <a:lumMod val="50000"/>
                </a:schemeClr>
              </a:solidFill>
            </a:endParaRPr>
          </a:p>
          <a:p>
            <a:endParaRPr lang="en-US" sz="2400" dirty="0">
              <a:solidFill>
                <a:schemeClr val="accent1">
                  <a:lumMod val="50000"/>
                </a:schemeClr>
              </a:solidFill>
            </a:endParaRPr>
          </a:p>
          <a:p>
            <a:r>
              <a:rPr lang="en-US" sz="2400" dirty="0">
                <a:solidFill>
                  <a:schemeClr val="accent1">
                    <a:lumMod val="50000"/>
                  </a:schemeClr>
                </a:solidFill>
              </a:rPr>
              <a:t>Built-in configs for all Laminar Research supplied aircraft</a:t>
            </a:r>
          </a:p>
          <a:p>
            <a:endParaRPr lang="en-US" sz="2400" dirty="0">
              <a:solidFill>
                <a:schemeClr val="accent1">
                  <a:lumMod val="50000"/>
                </a:schemeClr>
              </a:solidFill>
            </a:endParaRPr>
          </a:p>
          <a:p>
            <a:r>
              <a:rPr lang="en-US" sz="2400" dirty="0">
                <a:solidFill>
                  <a:schemeClr val="accent1">
                    <a:lumMod val="50000"/>
                  </a:schemeClr>
                </a:solidFill>
              </a:rPr>
              <a:t>Uses JSON files to read/modify/create configs</a:t>
            </a:r>
          </a:p>
          <a:p>
            <a:endParaRPr lang="en-US" sz="2000" dirty="0">
              <a:solidFill>
                <a:schemeClr val="accent1">
                  <a:lumMod val="50000"/>
                </a:schemeClr>
              </a:solidFill>
            </a:endParaRPr>
          </a:p>
          <a:p>
            <a:endParaRPr lang="en-US" sz="2000" dirty="0">
              <a:solidFill>
                <a:schemeClr val="accent1">
                  <a:lumMod val="50000"/>
                </a:schemeClr>
              </a:solidFill>
            </a:endParaRPr>
          </a:p>
        </p:txBody>
      </p:sp>
      <p:pic>
        <p:nvPicPr>
          <p:cNvPr id="3" name="Picture 2" descr="A close-up of a control panel&#10;&#10;Description automatically generated">
            <a:extLst>
              <a:ext uri="{FF2B5EF4-FFF2-40B4-BE49-F238E27FC236}">
                <a16:creationId xmlns:a16="http://schemas.microsoft.com/office/drawing/2014/main" id="{C7EE0F3E-98D6-3B53-7DF6-958BE0B7DE4E}"/>
              </a:ext>
            </a:extLst>
          </p:cNvPr>
          <p:cNvPicPr>
            <a:picLocks noChangeAspect="1"/>
          </p:cNvPicPr>
          <p:nvPr/>
        </p:nvPicPr>
        <p:blipFill>
          <a:blip r:embed="rId4"/>
          <a:stretch>
            <a:fillRect/>
          </a:stretch>
        </p:blipFill>
        <p:spPr>
          <a:xfrm>
            <a:off x="7653130" y="3918464"/>
            <a:ext cx="4447538" cy="2827698"/>
          </a:xfrm>
          <a:prstGeom prst="rect">
            <a:avLst/>
          </a:prstGeom>
        </p:spPr>
      </p:pic>
      <p:sp>
        <p:nvSpPr>
          <p:cNvPr id="4" name="TextBox 3">
            <a:extLst>
              <a:ext uri="{FF2B5EF4-FFF2-40B4-BE49-F238E27FC236}">
                <a16:creationId xmlns:a16="http://schemas.microsoft.com/office/drawing/2014/main" id="{61DC0C2F-0ABD-969E-7972-AB714AAD3DF2}"/>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8" name="TextBox 7">
            <a:extLst>
              <a:ext uri="{FF2B5EF4-FFF2-40B4-BE49-F238E27FC236}">
                <a16:creationId xmlns:a16="http://schemas.microsoft.com/office/drawing/2014/main" id="{222966D9-519F-3820-2197-5060012DC3E3}"/>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295763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E3D1FABC-2566-3602-0CC4-376265C5EADE}"/>
              </a:ext>
            </a:extLst>
          </p:cNvPr>
          <p:cNvSpPr txBox="1"/>
          <p:nvPr/>
        </p:nvSpPr>
        <p:spPr>
          <a:xfrm>
            <a:off x="567558" y="935420"/>
            <a:ext cx="10668001" cy="3416320"/>
          </a:xfrm>
          <a:prstGeom prst="rect">
            <a:avLst/>
          </a:prstGeom>
          <a:noFill/>
        </p:spPr>
        <p:txBody>
          <a:bodyPr wrap="square" rtlCol="0">
            <a:spAutoFit/>
          </a:bodyPr>
          <a:lstStyle/>
          <a:p>
            <a:r>
              <a:rPr lang="en-US" sz="3200" dirty="0">
                <a:solidFill>
                  <a:schemeClr val="accent1">
                    <a:lumMod val="50000"/>
                  </a:schemeClr>
                </a:solidFill>
              </a:rPr>
              <a:t>Installation 1</a:t>
            </a:r>
            <a:endParaRPr lang="en-US" sz="2000" dirty="0">
              <a:solidFill>
                <a:schemeClr val="accent1">
                  <a:lumMod val="50000"/>
                </a:schemeClr>
              </a:solidFill>
            </a:endParaRPr>
          </a:p>
          <a:p>
            <a:endParaRPr lang="en-US" sz="2000" dirty="0">
              <a:solidFill>
                <a:schemeClr val="accent1">
                  <a:lumMod val="50000"/>
                </a:schemeClr>
              </a:solidFill>
            </a:endParaRPr>
          </a:p>
          <a:p>
            <a:r>
              <a:rPr lang="en-US" sz="2400" dirty="0">
                <a:solidFill>
                  <a:schemeClr val="accent1">
                    <a:lumMod val="50000"/>
                  </a:schemeClr>
                </a:solidFill>
              </a:rPr>
              <a:t>Copy the Honeycomb directory to X-Plane 12/Resources/plugins</a:t>
            </a:r>
          </a:p>
          <a:p>
            <a:r>
              <a:rPr lang="en-US" sz="2400" dirty="0">
                <a:solidFill>
                  <a:schemeClr val="accent1">
                    <a:lumMod val="50000"/>
                  </a:schemeClr>
                </a:solidFill>
              </a:rPr>
              <a:t>Open a terminal and go to the plugin directory.   </a:t>
            </a:r>
          </a:p>
          <a:p>
            <a:r>
              <a:rPr lang="en-US" sz="2400" dirty="0">
                <a:solidFill>
                  <a:schemeClr val="accent1">
                    <a:lumMod val="50000"/>
                  </a:schemeClr>
                </a:solidFill>
              </a:rPr>
              <a:t>Usually cd “&lt;your user area&gt;/X-Plane \12/Resources/plugins”</a:t>
            </a:r>
          </a:p>
          <a:p>
            <a:endParaRPr lang="en-US" sz="2400" dirty="0">
              <a:solidFill>
                <a:schemeClr val="accent1">
                  <a:lumMod val="50000"/>
                </a:schemeClr>
              </a:solidFill>
            </a:endParaRPr>
          </a:p>
          <a:p>
            <a:r>
              <a:rPr lang="en-US" sz="2400" dirty="0">
                <a:solidFill>
                  <a:schemeClr val="accent1">
                    <a:lumMod val="50000"/>
                  </a:schemeClr>
                </a:solidFill>
              </a:rPr>
              <a:t>Run command "</a:t>
            </a:r>
            <a:r>
              <a:rPr lang="en-US" sz="2400" dirty="0" err="1">
                <a:solidFill>
                  <a:schemeClr val="accent1">
                    <a:lumMod val="50000"/>
                  </a:schemeClr>
                </a:solidFill>
              </a:rPr>
              <a:t>xattr</a:t>
            </a:r>
            <a:r>
              <a:rPr lang="en-US" sz="2400" dirty="0">
                <a:solidFill>
                  <a:schemeClr val="accent1">
                    <a:lumMod val="50000"/>
                  </a:schemeClr>
                </a:solidFill>
              </a:rPr>
              <a:t> -</a:t>
            </a:r>
            <a:r>
              <a:rPr lang="en-US" sz="2400" dirty="0" err="1">
                <a:solidFill>
                  <a:schemeClr val="accent1">
                    <a:lumMod val="50000"/>
                  </a:schemeClr>
                </a:solidFill>
              </a:rPr>
              <a:t>dr</a:t>
            </a:r>
            <a:r>
              <a:rPr lang="en-US" sz="2400" dirty="0">
                <a:solidFill>
                  <a:schemeClr val="accent1">
                    <a:lumMod val="50000"/>
                  </a:schemeClr>
                </a:solidFill>
              </a:rPr>
              <a:t> </a:t>
            </a:r>
            <a:r>
              <a:rPr lang="en-US" sz="2400" dirty="0" err="1">
                <a:solidFill>
                  <a:schemeClr val="accent1">
                    <a:lumMod val="50000"/>
                  </a:schemeClr>
                </a:solidFill>
              </a:rPr>
              <a:t>com.apple.quarantine</a:t>
            </a:r>
            <a:r>
              <a:rPr lang="en-US" sz="2400" dirty="0">
                <a:solidFill>
                  <a:schemeClr val="accent1">
                    <a:lumMod val="50000"/>
                  </a:schemeClr>
                </a:solidFill>
              </a:rPr>
              <a:t> ./Honeycomb”</a:t>
            </a:r>
            <a:endParaRPr lang="en-US" sz="2000" dirty="0">
              <a:solidFill>
                <a:schemeClr val="accent1">
                  <a:lumMod val="50000"/>
                </a:schemeClr>
              </a:solidFill>
            </a:endParaRPr>
          </a:p>
          <a:p>
            <a:endParaRPr lang="en-US" sz="2000" dirty="0">
              <a:solidFill>
                <a:schemeClr val="accent1">
                  <a:lumMod val="50000"/>
                </a:schemeClr>
              </a:solidFill>
            </a:endParaRPr>
          </a:p>
          <a:p>
            <a:r>
              <a:rPr lang="en-US" sz="2400" dirty="0">
                <a:solidFill>
                  <a:schemeClr val="accent1">
                    <a:lumMod val="50000"/>
                  </a:schemeClr>
                </a:solidFill>
              </a:rPr>
              <a:t>Start x-plane (in apple silicon native mode)</a:t>
            </a:r>
          </a:p>
        </p:txBody>
      </p:sp>
      <p:sp>
        <p:nvSpPr>
          <p:cNvPr id="3" name="TextBox 2">
            <a:extLst>
              <a:ext uri="{FF2B5EF4-FFF2-40B4-BE49-F238E27FC236}">
                <a16:creationId xmlns:a16="http://schemas.microsoft.com/office/drawing/2014/main" id="{4B80A0E4-D572-10BF-D631-6A9E508E8537}"/>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6" name="TextBox 5">
            <a:extLst>
              <a:ext uri="{FF2B5EF4-FFF2-40B4-BE49-F238E27FC236}">
                <a16:creationId xmlns:a16="http://schemas.microsoft.com/office/drawing/2014/main" id="{890A0603-9055-9ED3-40C2-E6624BB3BA25}"/>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3383673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48DA1DD6-8620-7541-443D-6BB42AF0568D}"/>
              </a:ext>
            </a:extLst>
          </p:cNvPr>
          <p:cNvSpPr txBox="1"/>
          <p:nvPr/>
        </p:nvSpPr>
        <p:spPr>
          <a:xfrm>
            <a:off x="445433" y="447380"/>
            <a:ext cx="10668001" cy="1631216"/>
          </a:xfrm>
          <a:prstGeom prst="rect">
            <a:avLst/>
          </a:prstGeom>
          <a:noFill/>
        </p:spPr>
        <p:txBody>
          <a:bodyPr wrap="square" rtlCol="0">
            <a:spAutoFit/>
          </a:bodyPr>
          <a:lstStyle/>
          <a:p>
            <a:r>
              <a:rPr lang="en-US" sz="3200" dirty="0">
                <a:solidFill>
                  <a:schemeClr val="accent1">
                    <a:lumMod val="50000"/>
                  </a:schemeClr>
                </a:solidFill>
              </a:rPr>
              <a:t>Installation 2</a:t>
            </a:r>
            <a:endParaRPr lang="en-US" sz="2000" dirty="0">
              <a:solidFill>
                <a:schemeClr val="accent1">
                  <a:lumMod val="50000"/>
                </a:schemeClr>
              </a:solidFill>
            </a:endParaRPr>
          </a:p>
          <a:p>
            <a:endParaRPr lang="en-US" sz="2000" dirty="0">
              <a:solidFill>
                <a:schemeClr val="accent1">
                  <a:lumMod val="50000"/>
                </a:schemeClr>
              </a:solidFill>
            </a:endParaRPr>
          </a:p>
          <a:p>
            <a:r>
              <a:rPr lang="en-US" sz="2400" dirty="0">
                <a:solidFill>
                  <a:schemeClr val="accent1">
                    <a:lumMod val="50000"/>
                  </a:schemeClr>
                </a:solidFill>
              </a:rPr>
              <a:t>In x-plane select your aircraft and start your flight</a:t>
            </a:r>
          </a:p>
          <a:p>
            <a:r>
              <a:rPr lang="en-US" sz="2400" dirty="0">
                <a:solidFill>
                  <a:schemeClr val="accent1">
                    <a:lumMod val="50000"/>
                  </a:schemeClr>
                </a:solidFill>
              </a:rPr>
              <a:t>Go to the plugin menu and verify the Honeycomb plugin is present</a:t>
            </a:r>
          </a:p>
        </p:txBody>
      </p:sp>
      <p:pic>
        <p:nvPicPr>
          <p:cNvPr id="9" name="Picture 8" descr="A screenshot of a computer program&#10;&#10;Description automatically generated">
            <a:extLst>
              <a:ext uri="{FF2B5EF4-FFF2-40B4-BE49-F238E27FC236}">
                <a16:creationId xmlns:a16="http://schemas.microsoft.com/office/drawing/2014/main" id="{D43A99EA-B6F1-3CBA-F8B9-DFA8740335EB}"/>
              </a:ext>
            </a:extLst>
          </p:cNvPr>
          <p:cNvPicPr>
            <a:picLocks noChangeAspect="1"/>
          </p:cNvPicPr>
          <p:nvPr/>
        </p:nvPicPr>
        <p:blipFill>
          <a:blip r:embed="rId4"/>
          <a:stretch>
            <a:fillRect/>
          </a:stretch>
        </p:blipFill>
        <p:spPr>
          <a:xfrm>
            <a:off x="3736430" y="2855834"/>
            <a:ext cx="5235247" cy="203540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320BCB8-A633-2F50-79A5-291188E9A49A}"/>
              </a:ext>
            </a:extLst>
          </p:cNvPr>
          <p:cNvPicPr>
            <a:picLocks noChangeAspect="1"/>
          </p:cNvPicPr>
          <p:nvPr/>
        </p:nvPicPr>
        <p:blipFill>
          <a:blip r:embed="rId5"/>
          <a:stretch>
            <a:fillRect/>
          </a:stretch>
        </p:blipFill>
        <p:spPr>
          <a:xfrm>
            <a:off x="847177" y="2764658"/>
            <a:ext cx="2425700" cy="2463800"/>
          </a:xfrm>
          <a:prstGeom prst="rect">
            <a:avLst/>
          </a:prstGeom>
        </p:spPr>
      </p:pic>
      <p:sp>
        <p:nvSpPr>
          <p:cNvPr id="3" name="TextBox 2">
            <a:extLst>
              <a:ext uri="{FF2B5EF4-FFF2-40B4-BE49-F238E27FC236}">
                <a16:creationId xmlns:a16="http://schemas.microsoft.com/office/drawing/2014/main" id="{F96616AF-4549-04F9-C2F6-91884DD90F1D}"/>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6">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7" name="Rectangle 6">
            <a:extLst>
              <a:ext uri="{FF2B5EF4-FFF2-40B4-BE49-F238E27FC236}">
                <a16:creationId xmlns:a16="http://schemas.microsoft.com/office/drawing/2014/main" id="{87860DCF-2DE4-1317-5E90-D374F86C26D2}"/>
              </a:ext>
            </a:extLst>
          </p:cNvPr>
          <p:cNvSpPr/>
          <p:nvPr/>
        </p:nvSpPr>
        <p:spPr>
          <a:xfrm>
            <a:off x="4120053" y="4659700"/>
            <a:ext cx="4697881" cy="18874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630BDA-D5C1-572F-2DB0-1F61A6CAC367}"/>
              </a:ext>
            </a:extLst>
          </p:cNvPr>
          <p:cNvSpPr/>
          <p:nvPr/>
        </p:nvSpPr>
        <p:spPr>
          <a:xfrm>
            <a:off x="1033347" y="3996558"/>
            <a:ext cx="1773648" cy="2352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1D58BC-1A5C-F930-4967-37C940C7E181}"/>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187194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6282"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10208" y="453261"/>
            <a:ext cx="4419301" cy="4739759"/>
          </a:xfrm>
          <a:prstGeom prst="rect">
            <a:avLst/>
          </a:prstGeom>
          <a:noFill/>
        </p:spPr>
        <p:txBody>
          <a:bodyPr wrap="square" rtlCol="0">
            <a:spAutoFit/>
          </a:bodyPr>
          <a:lstStyle/>
          <a:p>
            <a:r>
              <a:rPr lang="en-US" sz="2800" dirty="0">
                <a:solidFill>
                  <a:schemeClr val="accent1">
                    <a:lumMod val="50000"/>
                  </a:schemeClr>
                </a:solidFill>
              </a:rPr>
              <a:t>Installation 3</a:t>
            </a:r>
            <a:endParaRPr lang="en-US" dirty="0">
              <a:solidFill>
                <a:schemeClr val="accent1">
                  <a:lumMod val="50000"/>
                </a:schemeClr>
              </a:solidFill>
            </a:endParaRPr>
          </a:p>
          <a:p>
            <a:endParaRPr lang="en-US" dirty="0">
              <a:solidFill>
                <a:schemeClr val="accent1">
                  <a:lumMod val="50000"/>
                </a:schemeClr>
              </a:solidFill>
            </a:endParaRPr>
          </a:p>
          <a:p>
            <a:pPr marL="457200" indent="-457200">
              <a:buAutoNum type="arabicPeriod"/>
            </a:pPr>
            <a:r>
              <a:rPr lang="en-US" sz="2000" dirty="0">
                <a:solidFill>
                  <a:schemeClr val="accent1">
                    <a:lumMod val="50000"/>
                  </a:schemeClr>
                </a:solidFill>
              </a:rPr>
              <a:t>Open the x-plane settings window </a:t>
            </a:r>
          </a:p>
          <a:p>
            <a:pPr marL="457200" indent="-457200">
              <a:buAutoNum type="arabicPeriod"/>
            </a:pPr>
            <a:r>
              <a:rPr lang="en-US" sz="2000" dirty="0">
                <a:solidFill>
                  <a:schemeClr val="accent1">
                    <a:lumMod val="50000"/>
                  </a:schemeClr>
                </a:solidFill>
              </a:rPr>
              <a:t>Select the joystick tab</a:t>
            </a:r>
          </a:p>
          <a:p>
            <a:pPr marL="457200" indent="-457200">
              <a:buAutoNum type="arabicPeriod" startAt="3"/>
            </a:pPr>
            <a:r>
              <a:rPr lang="en-US" sz="2000" dirty="0">
                <a:solidFill>
                  <a:schemeClr val="accent1">
                    <a:lumMod val="50000"/>
                  </a:schemeClr>
                </a:solidFill>
              </a:rPr>
              <a:t>Select the Bravo Throttle</a:t>
            </a:r>
          </a:p>
          <a:p>
            <a:pPr marL="457200" indent="-457200">
              <a:buAutoNum type="arabicPeriod" startAt="3"/>
            </a:pPr>
            <a:r>
              <a:rPr lang="en-US" sz="2000" dirty="0">
                <a:solidFill>
                  <a:schemeClr val="accent1">
                    <a:lumMod val="50000"/>
                  </a:schemeClr>
                </a:solidFill>
              </a:rPr>
              <a:t>Click ‘Manage Profiles’</a:t>
            </a:r>
          </a:p>
          <a:p>
            <a:pPr marL="457200" indent="-457200">
              <a:buFontTx/>
              <a:buAutoNum type="arabicPeriod" startAt="3"/>
            </a:pPr>
            <a:r>
              <a:rPr lang="en-US" sz="2000" dirty="0">
                <a:solidFill>
                  <a:schemeClr val="accent1">
                    <a:lumMod val="50000"/>
                  </a:schemeClr>
                </a:solidFill>
              </a:rPr>
              <a:t>Click ‘+’ to “Create new profile”</a:t>
            </a:r>
          </a:p>
          <a:p>
            <a:pPr marL="457200" indent="-457200">
              <a:buFontTx/>
              <a:buAutoNum type="arabicPeriod" startAt="3"/>
            </a:pPr>
            <a:r>
              <a:rPr lang="en-US" sz="2000" dirty="0">
                <a:solidFill>
                  <a:schemeClr val="accent1">
                    <a:lumMod val="50000"/>
                  </a:schemeClr>
                </a:solidFill>
              </a:rPr>
              <a:t>Call it something like </a:t>
            </a:r>
            <a:r>
              <a:rPr lang="en-US" sz="2000" dirty="0" err="1">
                <a:solidFill>
                  <a:schemeClr val="accent1">
                    <a:lumMod val="50000"/>
                  </a:schemeClr>
                </a:solidFill>
              </a:rPr>
              <a:t>BravoARM</a:t>
            </a:r>
            <a:r>
              <a:rPr lang="en-US" sz="2000" dirty="0">
                <a:solidFill>
                  <a:schemeClr val="accent1">
                    <a:lumMod val="50000"/>
                  </a:schemeClr>
                </a:solidFill>
              </a:rPr>
              <a:t>*</a:t>
            </a:r>
          </a:p>
          <a:p>
            <a:pPr marL="457200" indent="-457200">
              <a:buFontTx/>
              <a:buAutoNum type="arabicPeriod" startAt="3"/>
            </a:pPr>
            <a:endParaRPr lang="en-US" sz="2000" dirty="0">
              <a:solidFill>
                <a:schemeClr val="accent1">
                  <a:lumMod val="50000"/>
                </a:schemeClr>
              </a:solidFill>
            </a:endParaRPr>
          </a:p>
          <a:p>
            <a:pPr marL="457200" indent="-457200">
              <a:buFontTx/>
              <a:buAutoNum type="arabicPeriod" startAt="3"/>
            </a:pPr>
            <a:endParaRPr lang="en-US" sz="2000" dirty="0">
              <a:solidFill>
                <a:schemeClr val="accent1">
                  <a:lumMod val="50000"/>
                </a:schemeClr>
              </a:solidFill>
            </a:endParaRPr>
          </a:p>
          <a:p>
            <a:r>
              <a:rPr lang="en-US" sz="1600" dirty="0">
                <a:solidFill>
                  <a:schemeClr val="accent1">
                    <a:lumMod val="50000"/>
                  </a:schemeClr>
                </a:solidFill>
              </a:rPr>
              <a:t>This profile will become the base config required for the plugin to work correctly and will be copied to each new aircraft that wants to use the plugin.  The following pages describe how to set up the base config and how to apply it to each aircraft</a:t>
            </a:r>
          </a:p>
          <a:p>
            <a:pPr marL="457200" indent="-457200">
              <a:buAutoNum type="arabicPeriod" startAt="3"/>
            </a:pPr>
            <a:endParaRPr lang="en-US" sz="1600" dirty="0">
              <a:solidFill>
                <a:schemeClr val="accent1">
                  <a:lumMod val="50000"/>
                </a:schemeClr>
              </a:solidFill>
            </a:endParaRPr>
          </a:p>
        </p:txBody>
      </p:sp>
      <p:sp>
        <p:nvSpPr>
          <p:cNvPr id="3" name="TextBox 2">
            <a:extLst>
              <a:ext uri="{FF2B5EF4-FFF2-40B4-BE49-F238E27FC236}">
                <a16:creationId xmlns:a16="http://schemas.microsoft.com/office/drawing/2014/main" id="{682806FB-D4CA-1F72-A70A-AC43B420626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grpSp>
        <p:nvGrpSpPr>
          <p:cNvPr id="22" name="Group 21">
            <a:extLst>
              <a:ext uri="{FF2B5EF4-FFF2-40B4-BE49-F238E27FC236}">
                <a16:creationId xmlns:a16="http://schemas.microsoft.com/office/drawing/2014/main" id="{EE6B1A57-0BE5-90F4-BCB4-EF17AE2260A8}"/>
              </a:ext>
            </a:extLst>
          </p:cNvPr>
          <p:cNvGrpSpPr/>
          <p:nvPr/>
        </p:nvGrpSpPr>
        <p:grpSpPr>
          <a:xfrm>
            <a:off x="5557515" y="300538"/>
            <a:ext cx="1599265" cy="471578"/>
            <a:chOff x="5840333" y="1190445"/>
            <a:chExt cx="1599265" cy="471578"/>
          </a:xfrm>
        </p:grpSpPr>
        <p:pic>
          <p:nvPicPr>
            <p:cNvPr id="9" name="Picture 8" descr="A screenshot of a phone&#10;&#10;Description automatically generated">
              <a:extLst>
                <a:ext uri="{FF2B5EF4-FFF2-40B4-BE49-F238E27FC236}">
                  <a16:creationId xmlns:a16="http://schemas.microsoft.com/office/drawing/2014/main" id="{793330CC-2D78-0B97-0E43-874A17EBF200}"/>
                </a:ext>
              </a:extLst>
            </p:cNvPr>
            <p:cNvPicPr>
              <a:picLocks noChangeAspect="1"/>
            </p:cNvPicPr>
            <p:nvPr/>
          </p:nvPicPr>
          <p:blipFill>
            <a:blip r:embed="rId5"/>
            <a:stretch>
              <a:fillRect/>
            </a:stretch>
          </p:blipFill>
          <p:spPr>
            <a:xfrm>
              <a:off x="5840333" y="1190445"/>
              <a:ext cx="1599265" cy="471578"/>
            </a:xfrm>
            <a:prstGeom prst="rect">
              <a:avLst/>
            </a:prstGeom>
          </p:spPr>
        </p:pic>
        <p:sp>
          <p:nvSpPr>
            <p:cNvPr id="11" name="Oval 10">
              <a:extLst>
                <a:ext uri="{FF2B5EF4-FFF2-40B4-BE49-F238E27FC236}">
                  <a16:creationId xmlns:a16="http://schemas.microsoft.com/office/drawing/2014/main" id="{8C389DF0-E184-5FCF-CE8A-603807B46085}"/>
                </a:ext>
              </a:extLst>
            </p:cNvPr>
            <p:cNvSpPr/>
            <p:nvPr/>
          </p:nvSpPr>
          <p:spPr>
            <a:xfrm>
              <a:off x="7050657" y="1190445"/>
              <a:ext cx="189781" cy="189781"/>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AFD4E4B3-0981-D414-1EFD-7E94C336A135}"/>
              </a:ext>
            </a:extLst>
          </p:cNvPr>
          <p:cNvGrpSpPr/>
          <p:nvPr/>
        </p:nvGrpSpPr>
        <p:grpSpPr>
          <a:xfrm>
            <a:off x="7982784" y="850109"/>
            <a:ext cx="3460303" cy="3470694"/>
            <a:chOff x="8074801" y="1085572"/>
            <a:chExt cx="3460303" cy="3470694"/>
          </a:xfrm>
        </p:grpSpPr>
        <p:pic>
          <p:nvPicPr>
            <p:cNvPr id="17" name="Picture 16" descr="A screenshot of a device&#10;&#10;Description automatically generated">
              <a:extLst>
                <a:ext uri="{FF2B5EF4-FFF2-40B4-BE49-F238E27FC236}">
                  <a16:creationId xmlns:a16="http://schemas.microsoft.com/office/drawing/2014/main" id="{2C4C0DA9-2E3B-A50F-13FD-0F2D07CB3DF8}"/>
                </a:ext>
              </a:extLst>
            </p:cNvPr>
            <p:cNvPicPr>
              <a:picLocks noChangeAspect="1"/>
            </p:cNvPicPr>
            <p:nvPr/>
          </p:nvPicPr>
          <p:blipFill>
            <a:blip r:embed="rId6"/>
            <a:stretch>
              <a:fillRect/>
            </a:stretch>
          </p:blipFill>
          <p:spPr>
            <a:xfrm>
              <a:off x="8074801" y="1085572"/>
              <a:ext cx="3460303" cy="3470694"/>
            </a:xfrm>
            <a:prstGeom prst="rect">
              <a:avLst/>
            </a:prstGeom>
          </p:spPr>
        </p:pic>
        <p:sp>
          <p:nvSpPr>
            <p:cNvPr id="19" name="Rectangle 18">
              <a:extLst>
                <a:ext uri="{FF2B5EF4-FFF2-40B4-BE49-F238E27FC236}">
                  <a16:creationId xmlns:a16="http://schemas.microsoft.com/office/drawing/2014/main" id="{D35F04C1-0004-E3BB-57A5-4101BFA78662}"/>
                </a:ext>
              </a:extLst>
            </p:cNvPr>
            <p:cNvSpPr/>
            <p:nvPr/>
          </p:nvSpPr>
          <p:spPr>
            <a:xfrm>
              <a:off x="8131088" y="1311933"/>
              <a:ext cx="834633" cy="15455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2DB62BA-FE18-A36D-67FA-542400853FE1}"/>
                </a:ext>
              </a:extLst>
            </p:cNvPr>
            <p:cNvSpPr/>
            <p:nvPr/>
          </p:nvSpPr>
          <p:spPr>
            <a:xfrm>
              <a:off x="9507776" y="1138686"/>
              <a:ext cx="235790" cy="10351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50AE8E-C649-2D80-DDB3-C1FE48015034}"/>
                </a:ext>
              </a:extLst>
            </p:cNvPr>
            <p:cNvSpPr/>
            <p:nvPr/>
          </p:nvSpPr>
          <p:spPr>
            <a:xfrm>
              <a:off x="9063487" y="4401709"/>
              <a:ext cx="547433" cy="15455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5C1FDB1A-FB84-5D46-DB30-B39DF8EC2520}"/>
              </a:ext>
            </a:extLst>
          </p:cNvPr>
          <p:cNvSpPr txBox="1"/>
          <p:nvPr/>
        </p:nvSpPr>
        <p:spPr>
          <a:xfrm>
            <a:off x="6909766" y="70841"/>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25" name="TextBox 24">
            <a:extLst>
              <a:ext uri="{FF2B5EF4-FFF2-40B4-BE49-F238E27FC236}">
                <a16:creationId xmlns:a16="http://schemas.microsoft.com/office/drawing/2014/main" id="{DC5A5EF9-9A88-1986-BD8B-4F898AC38151}"/>
              </a:ext>
            </a:extLst>
          </p:cNvPr>
          <p:cNvSpPr txBox="1"/>
          <p:nvPr/>
        </p:nvSpPr>
        <p:spPr>
          <a:xfrm>
            <a:off x="9549130" y="949320"/>
            <a:ext cx="201212" cy="307777"/>
          </a:xfrm>
          <a:prstGeom prst="rect">
            <a:avLst/>
          </a:prstGeom>
          <a:solidFill>
            <a:schemeClr val="bg1"/>
          </a:solidFill>
        </p:spPr>
        <p:txBody>
          <a:bodyPr wrap="square" rtlCol="0">
            <a:spAutoFit/>
          </a:bodyPr>
          <a:lstStyle/>
          <a:p>
            <a:pPr algn="ctr"/>
            <a:r>
              <a:rPr lang="en-US" sz="1400" dirty="0">
                <a:solidFill>
                  <a:srgbClr val="FF0000"/>
                </a:solidFill>
              </a:rPr>
              <a:t>2</a:t>
            </a:r>
          </a:p>
        </p:txBody>
      </p:sp>
      <p:sp>
        <p:nvSpPr>
          <p:cNvPr id="26" name="TextBox 25">
            <a:extLst>
              <a:ext uri="{FF2B5EF4-FFF2-40B4-BE49-F238E27FC236}">
                <a16:creationId xmlns:a16="http://schemas.microsoft.com/office/drawing/2014/main" id="{90C307DD-7075-66F3-3A6B-7FAC74255FC6}"/>
              </a:ext>
            </a:extLst>
          </p:cNvPr>
          <p:cNvSpPr txBox="1"/>
          <p:nvPr/>
        </p:nvSpPr>
        <p:spPr>
          <a:xfrm>
            <a:off x="8770258" y="1174378"/>
            <a:ext cx="201212" cy="307777"/>
          </a:xfrm>
          <a:prstGeom prst="rect">
            <a:avLst/>
          </a:prstGeom>
          <a:solidFill>
            <a:schemeClr val="bg1"/>
          </a:solidFill>
        </p:spPr>
        <p:txBody>
          <a:bodyPr wrap="square" rtlCol="0">
            <a:spAutoFit/>
          </a:bodyPr>
          <a:lstStyle/>
          <a:p>
            <a:pPr algn="ctr"/>
            <a:r>
              <a:rPr lang="en-US" sz="1400" dirty="0">
                <a:solidFill>
                  <a:srgbClr val="FF0000"/>
                </a:solidFill>
              </a:rPr>
              <a:t>3</a:t>
            </a:r>
          </a:p>
        </p:txBody>
      </p:sp>
      <p:sp>
        <p:nvSpPr>
          <p:cNvPr id="27" name="TextBox 26">
            <a:extLst>
              <a:ext uri="{FF2B5EF4-FFF2-40B4-BE49-F238E27FC236}">
                <a16:creationId xmlns:a16="http://schemas.microsoft.com/office/drawing/2014/main" id="{35087E74-6DB6-0E7B-E7ED-75F257924214}"/>
              </a:ext>
            </a:extLst>
          </p:cNvPr>
          <p:cNvSpPr txBox="1"/>
          <p:nvPr/>
        </p:nvSpPr>
        <p:spPr>
          <a:xfrm>
            <a:off x="9394008" y="3897812"/>
            <a:ext cx="201212" cy="307777"/>
          </a:xfrm>
          <a:prstGeom prst="rect">
            <a:avLst/>
          </a:prstGeom>
          <a:solidFill>
            <a:schemeClr val="bg1"/>
          </a:solidFill>
        </p:spPr>
        <p:txBody>
          <a:bodyPr wrap="square" rtlCol="0">
            <a:spAutoFit/>
          </a:bodyPr>
          <a:lstStyle/>
          <a:p>
            <a:pPr algn="ctr"/>
            <a:r>
              <a:rPr lang="en-US" sz="1400" dirty="0">
                <a:solidFill>
                  <a:srgbClr val="FF0000"/>
                </a:solidFill>
              </a:rPr>
              <a:t>4</a:t>
            </a:r>
          </a:p>
        </p:txBody>
      </p:sp>
      <p:grpSp>
        <p:nvGrpSpPr>
          <p:cNvPr id="32" name="Group 31">
            <a:extLst>
              <a:ext uri="{FF2B5EF4-FFF2-40B4-BE49-F238E27FC236}">
                <a16:creationId xmlns:a16="http://schemas.microsoft.com/office/drawing/2014/main" id="{15650FA9-1E47-AA7D-78EF-ED5EAC1ABB5F}"/>
              </a:ext>
            </a:extLst>
          </p:cNvPr>
          <p:cNvGrpSpPr/>
          <p:nvPr/>
        </p:nvGrpSpPr>
        <p:grpSpPr>
          <a:xfrm>
            <a:off x="5465633" y="838975"/>
            <a:ext cx="1880035" cy="2300938"/>
            <a:chOff x="5784552" y="1168533"/>
            <a:chExt cx="1880035" cy="2300938"/>
          </a:xfrm>
        </p:grpSpPr>
        <p:pic>
          <p:nvPicPr>
            <p:cNvPr id="30" name="Picture 29" descr="A screenshot of a search&#10;&#10;Description automatically generated">
              <a:extLst>
                <a:ext uri="{FF2B5EF4-FFF2-40B4-BE49-F238E27FC236}">
                  <a16:creationId xmlns:a16="http://schemas.microsoft.com/office/drawing/2014/main" id="{42FDFA68-E824-DACF-D75D-59FE9401E4DE}"/>
                </a:ext>
              </a:extLst>
            </p:cNvPr>
            <p:cNvPicPr>
              <a:picLocks noChangeAspect="1"/>
            </p:cNvPicPr>
            <p:nvPr/>
          </p:nvPicPr>
          <p:blipFill>
            <a:blip r:embed="rId7"/>
            <a:stretch>
              <a:fillRect/>
            </a:stretch>
          </p:blipFill>
          <p:spPr>
            <a:xfrm>
              <a:off x="5784552" y="1168533"/>
              <a:ext cx="1880035" cy="2300938"/>
            </a:xfrm>
            <a:prstGeom prst="rect">
              <a:avLst/>
            </a:prstGeom>
          </p:spPr>
        </p:pic>
        <p:sp>
          <p:nvSpPr>
            <p:cNvPr id="28" name="TextBox 27">
              <a:extLst>
                <a:ext uri="{FF2B5EF4-FFF2-40B4-BE49-F238E27FC236}">
                  <a16:creationId xmlns:a16="http://schemas.microsoft.com/office/drawing/2014/main" id="{55E58770-7361-215D-6125-EE08C6731587}"/>
                </a:ext>
              </a:extLst>
            </p:cNvPr>
            <p:cNvSpPr txBox="1"/>
            <p:nvPr/>
          </p:nvSpPr>
          <p:spPr>
            <a:xfrm>
              <a:off x="6523357" y="2806687"/>
              <a:ext cx="201212" cy="307777"/>
            </a:xfrm>
            <a:prstGeom prst="rect">
              <a:avLst/>
            </a:prstGeom>
            <a:solidFill>
              <a:schemeClr val="bg1"/>
            </a:solidFill>
          </p:spPr>
          <p:txBody>
            <a:bodyPr wrap="square" rtlCol="0">
              <a:spAutoFit/>
            </a:bodyPr>
            <a:lstStyle/>
            <a:p>
              <a:pPr algn="ctr"/>
              <a:r>
                <a:rPr lang="en-US" sz="1400" dirty="0">
                  <a:solidFill>
                    <a:srgbClr val="FF0000"/>
                  </a:solidFill>
                </a:rPr>
                <a:t>5</a:t>
              </a:r>
            </a:p>
          </p:txBody>
        </p:sp>
        <p:sp>
          <p:nvSpPr>
            <p:cNvPr id="31" name="Rectangle 30">
              <a:extLst>
                <a:ext uri="{FF2B5EF4-FFF2-40B4-BE49-F238E27FC236}">
                  <a16:creationId xmlns:a16="http://schemas.microsoft.com/office/drawing/2014/main" id="{67122722-6F1F-33B5-686D-57C995A182D0}"/>
                </a:ext>
              </a:extLst>
            </p:cNvPr>
            <p:cNvSpPr/>
            <p:nvPr/>
          </p:nvSpPr>
          <p:spPr>
            <a:xfrm>
              <a:off x="5819702" y="3034806"/>
              <a:ext cx="724872" cy="16846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descr="A screenshot of a search bar&#10;&#10;Description automatically generated">
            <a:extLst>
              <a:ext uri="{FF2B5EF4-FFF2-40B4-BE49-F238E27FC236}">
                <a16:creationId xmlns:a16="http://schemas.microsoft.com/office/drawing/2014/main" id="{E2A3ABFB-7977-6C6E-3015-2AC331F55515}"/>
              </a:ext>
            </a:extLst>
          </p:cNvPr>
          <p:cNvPicPr>
            <a:picLocks noChangeAspect="1"/>
          </p:cNvPicPr>
          <p:nvPr/>
        </p:nvPicPr>
        <p:blipFill>
          <a:blip r:embed="rId8"/>
          <a:stretch>
            <a:fillRect/>
          </a:stretch>
        </p:blipFill>
        <p:spPr>
          <a:xfrm>
            <a:off x="5468037" y="3264286"/>
            <a:ext cx="1895355" cy="2359621"/>
          </a:xfrm>
          <a:prstGeom prst="rect">
            <a:avLst/>
          </a:prstGeom>
        </p:spPr>
      </p:pic>
      <p:sp>
        <p:nvSpPr>
          <p:cNvPr id="36" name="Rectangle 35">
            <a:extLst>
              <a:ext uri="{FF2B5EF4-FFF2-40B4-BE49-F238E27FC236}">
                <a16:creationId xmlns:a16="http://schemas.microsoft.com/office/drawing/2014/main" id="{8146E1C9-2602-E509-5951-FE0B381C3F01}"/>
              </a:ext>
            </a:extLst>
          </p:cNvPr>
          <p:cNvSpPr/>
          <p:nvPr/>
        </p:nvSpPr>
        <p:spPr>
          <a:xfrm>
            <a:off x="5498464" y="4739989"/>
            <a:ext cx="532738" cy="1472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DA7A36E-2F2A-D5F4-AB9E-C3FB13282BD7}"/>
              </a:ext>
            </a:extLst>
          </p:cNvPr>
          <p:cNvSpPr txBox="1"/>
          <p:nvPr/>
        </p:nvSpPr>
        <p:spPr>
          <a:xfrm>
            <a:off x="5965102" y="4472469"/>
            <a:ext cx="201212" cy="307777"/>
          </a:xfrm>
          <a:prstGeom prst="rect">
            <a:avLst/>
          </a:prstGeom>
          <a:solidFill>
            <a:schemeClr val="bg1"/>
          </a:solidFill>
        </p:spPr>
        <p:txBody>
          <a:bodyPr wrap="square" rtlCol="0">
            <a:spAutoFit/>
          </a:bodyPr>
          <a:lstStyle/>
          <a:p>
            <a:pPr algn="ctr"/>
            <a:r>
              <a:rPr lang="en-US" sz="1400" dirty="0">
                <a:solidFill>
                  <a:srgbClr val="FF0000"/>
                </a:solidFill>
              </a:rPr>
              <a:t>6</a:t>
            </a:r>
          </a:p>
        </p:txBody>
      </p:sp>
      <p:sp>
        <p:nvSpPr>
          <p:cNvPr id="38" name="TextBox 37">
            <a:extLst>
              <a:ext uri="{FF2B5EF4-FFF2-40B4-BE49-F238E27FC236}">
                <a16:creationId xmlns:a16="http://schemas.microsoft.com/office/drawing/2014/main" id="{38F2311D-85B5-AD41-A90F-9EB639F30222}"/>
              </a:ext>
            </a:extLst>
          </p:cNvPr>
          <p:cNvSpPr txBox="1"/>
          <p:nvPr/>
        </p:nvSpPr>
        <p:spPr>
          <a:xfrm>
            <a:off x="2419858" y="6192701"/>
            <a:ext cx="8080744" cy="276999"/>
          </a:xfrm>
          <a:prstGeom prst="rect">
            <a:avLst/>
          </a:prstGeom>
          <a:noFill/>
        </p:spPr>
        <p:txBody>
          <a:bodyPr wrap="square" rtlCol="0">
            <a:spAutoFit/>
          </a:bodyPr>
          <a:lstStyle/>
          <a:p>
            <a:r>
              <a:rPr lang="en-US" sz="1200" dirty="0">
                <a:solidFill>
                  <a:schemeClr val="bg1"/>
                </a:solidFill>
              </a:rPr>
              <a:t>*This can be any name you choose, it’s the base config that will be copied to all your aircraft using this plugin</a:t>
            </a:r>
          </a:p>
        </p:txBody>
      </p:sp>
      <p:sp>
        <p:nvSpPr>
          <p:cNvPr id="6" name="TextBox 5">
            <a:extLst>
              <a:ext uri="{FF2B5EF4-FFF2-40B4-BE49-F238E27FC236}">
                <a16:creationId xmlns:a16="http://schemas.microsoft.com/office/drawing/2014/main" id="{A42810EA-991C-2867-E772-24DAE243A593}"/>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1201658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2324" y="0"/>
            <a:ext cx="12192000" cy="6858000"/>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CB3E33B5-44D2-E29D-B1CF-A861B601569F}"/>
              </a:ext>
            </a:extLst>
          </p:cNvPr>
          <p:cNvPicPr>
            <a:picLocks noChangeAspect="1"/>
          </p:cNvPicPr>
          <p:nvPr/>
        </p:nvPicPr>
        <p:blipFill>
          <a:blip r:embed="rId4"/>
          <a:stretch>
            <a:fillRect/>
          </a:stretch>
        </p:blipFill>
        <p:spPr>
          <a:xfrm>
            <a:off x="7718246" y="2416282"/>
            <a:ext cx="3958747" cy="2452321"/>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10208" y="453261"/>
            <a:ext cx="7616826" cy="5109091"/>
          </a:xfrm>
          <a:prstGeom prst="rect">
            <a:avLst/>
          </a:prstGeom>
          <a:noFill/>
        </p:spPr>
        <p:txBody>
          <a:bodyPr wrap="square" rtlCol="0">
            <a:spAutoFit/>
          </a:bodyPr>
          <a:lstStyle/>
          <a:p>
            <a:r>
              <a:rPr lang="en-US" sz="2800" dirty="0">
                <a:solidFill>
                  <a:schemeClr val="accent1">
                    <a:lumMod val="50000"/>
                  </a:schemeClr>
                </a:solidFill>
              </a:rPr>
              <a:t>Installation 4</a:t>
            </a:r>
            <a:endParaRPr lang="en-US" dirty="0">
              <a:solidFill>
                <a:schemeClr val="accent1">
                  <a:lumMod val="50000"/>
                </a:schemeClr>
              </a:solidFill>
            </a:endParaRPr>
          </a:p>
          <a:p>
            <a:endParaRPr lang="en-US" dirty="0">
              <a:solidFill>
                <a:schemeClr val="accent1">
                  <a:lumMod val="50000"/>
                </a:schemeClr>
              </a:solidFill>
            </a:endParaRPr>
          </a:p>
          <a:p>
            <a:r>
              <a:rPr lang="en-US" sz="2000" dirty="0">
                <a:solidFill>
                  <a:schemeClr val="accent1">
                    <a:lumMod val="50000"/>
                  </a:schemeClr>
                </a:solidFill>
              </a:rPr>
              <a:t>The next step will take a few minutes, but only is only done once.  During this step you will assign a plug-in reference to every Bravo button, toggle and rotary control.  This enables the plug-in to respond to every button press, toggle press or rotary click and apply the correct command based on the plane’s configuration profile</a:t>
            </a:r>
          </a:p>
          <a:p>
            <a:r>
              <a:rPr lang="en-US" sz="2000" dirty="0">
                <a:solidFill>
                  <a:schemeClr val="accent1">
                    <a:lumMod val="50000"/>
                  </a:schemeClr>
                </a:solidFill>
              </a:rPr>
              <a:t> </a:t>
            </a:r>
          </a:p>
          <a:p>
            <a:pPr marL="457200" indent="-457200">
              <a:buFont typeface="Arial" panose="020B0604020202020204" pitchFamily="34" charset="0"/>
              <a:buChar char="•"/>
            </a:pPr>
            <a:r>
              <a:rPr lang="en-US" sz="2000" dirty="0">
                <a:solidFill>
                  <a:schemeClr val="accent1">
                    <a:lumMod val="50000"/>
                  </a:schemeClr>
                </a:solidFill>
              </a:rPr>
              <a:t>Ensure the steps on the previous page have been completed</a:t>
            </a:r>
          </a:p>
          <a:p>
            <a:r>
              <a:rPr lang="en-US" sz="2000" dirty="0">
                <a:solidFill>
                  <a:schemeClr val="accent1">
                    <a:lumMod val="50000"/>
                  </a:schemeClr>
                </a:solidFill>
              </a:rPr>
              <a:t>  </a:t>
            </a:r>
          </a:p>
          <a:p>
            <a:pPr marL="457200" indent="-457200">
              <a:buAutoNum type="arabicPeriod"/>
            </a:pPr>
            <a:r>
              <a:rPr lang="en-US" sz="2000" dirty="0">
                <a:solidFill>
                  <a:schemeClr val="accent1">
                    <a:lumMod val="50000"/>
                  </a:schemeClr>
                </a:solidFill>
              </a:rPr>
              <a:t>Select the new base config in the ‘Active Profile’ dropdown</a:t>
            </a:r>
          </a:p>
          <a:p>
            <a:pPr marL="457200" indent="-457200">
              <a:buAutoNum type="arabicPeriod"/>
            </a:pPr>
            <a:r>
              <a:rPr lang="en-US" sz="2000" dirty="0">
                <a:solidFill>
                  <a:schemeClr val="accent1">
                    <a:lumMod val="50000"/>
                  </a:schemeClr>
                </a:solidFill>
              </a:rPr>
              <a:t>Press ‘Done’</a:t>
            </a:r>
          </a:p>
          <a:p>
            <a:pPr marL="457200" indent="-457200">
              <a:buAutoNum type="arabicPeriod"/>
            </a:pPr>
            <a:r>
              <a:rPr lang="en-US" sz="2000" dirty="0">
                <a:solidFill>
                  <a:schemeClr val="accent1">
                    <a:lumMod val="50000"/>
                  </a:schemeClr>
                </a:solidFill>
              </a:rPr>
              <a:t>Go to the next page</a:t>
            </a:r>
          </a:p>
          <a:p>
            <a:pPr marL="457200" indent="-457200">
              <a:buAutoNum type="arabicPeriod"/>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p:txBody>
      </p:sp>
      <p:sp>
        <p:nvSpPr>
          <p:cNvPr id="3" name="TextBox 2">
            <a:extLst>
              <a:ext uri="{FF2B5EF4-FFF2-40B4-BE49-F238E27FC236}">
                <a16:creationId xmlns:a16="http://schemas.microsoft.com/office/drawing/2014/main" id="{682806FB-D4CA-1F72-A70A-AC43B420626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14" name="Rectangle 13">
            <a:extLst>
              <a:ext uri="{FF2B5EF4-FFF2-40B4-BE49-F238E27FC236}">
                <a16:creationId xmlns:a16="http://schemas.microsoft.com/office/drawing/2014/main" id="{A857EAE3-0DE2-F26D-674F-FF53B944439D}"/>
              </a:ext>
            </a:extLst>
          </p:cNvPr>
          <p:cNvSpPr/>
          <p:nvPr/>
        </p:nvSpPr>
        <p:spPr>
          <a:xfrm>
            <a:off x="7763756" y="4659701"/>
            <a:ext cx="1472260" cy="1595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5E4052F-972F-5EAB-FFBA-85D11ADBB139}"/>
              </a:ext>
            </a:extLst>
          </p:cNvPr>
          <p:cNvSpPr txBox="1"/>
          <p:nvPr/>
        </p:nvSpPr>
        <p:spPr>
          <a:xfrm>
            <a:off x="11030379" y="4431719"/>
            <a:ext cx="201212" cy="307777"/>
          </a:xfrm>
          <a:prstGeom prst="rect">
            <a:avLst/>
          </a:prstGeom>
          <a:solidFill>
            <a:schemeClr val="bg1"/>
          </a:solidFill>
        </p:spPr>
        <p:txBody>
          <a:bodyPr wrap="square" rtlCol="0">
            <a:spAutoFit/>
          </a:bodyPr>
          <a:lstStyle/>
          <a:p>
            <a:pPr algn="ctr"/>
            <a:r>
              <a:rPr lang="en-US" sz="1400" dirty="0">
                <a:solidFill>
                  <a:srgbClr val="FF0000"/>
                </a:solidFill>
              </a:rPr>
              <a:t>2</a:t>
            </a:r>
          </a:p>
        </p:txBody>
      </p:sp>
      <p:sp>
        <p:nvSpPr>
          <p:cNvPr id="33" name="TextBox 32">
            <a:extLst>
              <a:ext uri="{FF2B5EF4-FFF2-40B4-BE49-F238E27FC236}">
                <a16:creationId xmlns:a16="http://schemas.microsoft.com/office/drawing/2014/main" id="{1DD300A6-CA21-19A2-A905-6F109DED11C6}"/>
              </a:ext>
            </a:extLst>
          </p:cNvPr>
          <p:cNvSpPr txBox="1"/>
          <p:nvPr/>
        </p:nvSpPr>
        <p:spPr>
          <a:xfrm>
            <a:off x="9236016" y="4382282"/>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36" name="Rectangle 35">
            <a:extLst>
              <a:ext uri="{FF2B5EF4-FFF2-40B4-BE49-F238E27FC236}">
                <a16:creationId xmlns:a16="http://schemas.microsoft.com/office/drawing/2014/main" id="{154FF44E-482C-1374-6A04-7192C3B2BBB8}"/>
              </a:ext>
            </a:extLst>
          </p:cNvPr>
          <p:cNvSpPr/>
          <p:nvPr/>
        </p:nvSpPr>
        <p:spPr>
          <a:xfrm>
            <a:off x="11231591" y="4636697"/>
            <a:ext cx="445401" cy="20890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467436-47D0-E7F5-E8B5-5076347B92CB}"/>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25937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9412" y="0"/>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10208" y="453261"/>
            <a:ext cx="7616826" cy="2985433"/>
          </a:xfrm>
          <a:prstGeom prst="rect">
            <a:avLst/>
          </a:prstGeom>
          <a:noFill/>
        </p:spPr>
        <p:txBody>
          <a:bodyPr wrap="square" rtlCol="0">
            <a:spAutoFit/>
          </a:bodyPr>
          <a:lstStyle/>
          <a:p>
            <a:r>
              <a:rPr lang="en-US" sz="2800" dirty="0">
                <a:solidFill>
                  <a:schemeClr val="accent1">
                    <a:lumMod val="50000"/>
                  </a:schemeClr>
                </a:solidFill>
              </a:rPr>
              <a:t>Installation 5</a:t>
            </a:r>
            <a:endParaRPr lang="en-US" dirty="0">
              <a:solidFill>
                <a:schemeClr val="accent1">
                  <a:lumMod val="50000"/>
                </a:schemeClr>
              </a:solidFill>
            </a:endParaRPr>
          </a:p>
          <a:p>
            <a:endParaRPr lang="en-US" sz="2000" dirty="0">
              <a:solidFill>
                <a:schemeClr val="accent1">
                  <a:lumMod val="50000"/>
                </a:schemeClr>
              </a:solidFill>
            </a:endParaRPr>
          </a:p>
          <a:p>
            <a:pPr marL="457200" indent="-457200">
              <a:buFont typeface="Arial" panose="020B0604020202020204" pitchFamily="34" charset="0"/>
              <a:buChar char="•"/>
            </a:pPr>
            <a:r>
              <a:rPr lang="en-US" sz="2000" dirty="0">
                <a:solidFill>
                  <a:schemeClr val="accent1">
                    <a:lumMod val="50000"/>
                  </a:schemeClr>
                </a:solidFill>
              </a:rPr>
              <a:t>Ensure the steps on the previous page have been completed</a:t>
            </a:r>
          </a:p>
          <a:p>
            <a:r>
              <a:rPr lang="en-US" sz="2000" dirty="0">
                <a:solidFill>
                  <a:schemeClr val="accent1">
                    <a:lumMod val="50000"/>
                  </a:schemeClr>
                </a:solidFill>
              </a:rPr>
              <a:t>  </a:t>
            </a:r>
          </a:p>
          <a:p>
            <a:pPr marL="457200" indent="-457200">
              <a:buAutoNum type="arabicPeriod"/>
            </a:pPr>
            <a:r>
              <a:rPr lang="en-US" sz="2000" dirty="0">
                <a:solidFill>
                  <a:schemeClr val="accent1">
                    <a:lumMod val="50000"/>
                  </a:schemeClr>
                </a:solidFill>
              </a:rPr>
              <a:t>Click on the ‘Edit’ button for Switch 1</a:t>
            </a:r>
          </a:p>
          <a:p>
            <a:pPr marL="457200" indent="-457200">
              <a:buAutoNum type="arabicPeriod"/>
            </a:pPr>
            <a:r>
              <a:rPr lang="en-US" sz="2000" dirty="0">
                <a:solidFill>
                  <a:schemeClr val="accent1">
                    <a:lumMod val="50000"/>
                  </a:schemeClr>
                </a:solidFill>
              </a:rPr>
              <a:t>Go to the next page</a:t>
            </a:r>
          </a:p>
          <a:p>
            <a:pPr marL="457200" indent="-457200">
              <a:buAutoNum type="arabicPeriod"/>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p:txBody>
      </p:sp>
      <p:sp>
        <p:nvSpPr>
          <p:cNvPr id="3" name="TextBox 2">
            <a:extLst>
              <a:ext uri="{FF2B5EF4-FFF2-40B4-BE49-F238E27FC236}">
                <a16:creationId xmlns:a16="http://schemas.microsoft.com/office/drawing/2014/main" id="{682806FB-D4CA-1F72-A70A-AC43B420626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FC3E6D9B-9F67-A3F8-9D85-45219B5359CA}"/>
              </a:ext>
            </a:extLst>
          </p:cNvPr>
          <p:cNvPicPr>
            <a:picLocks noChangeAspect="1"/>
          </p:cNvPicPr>
          <p:nvPr/>
        </p:nvPicPr>
        <p:blipFill>
          <a:blip r:embed="rId5"/>
          <a:stretch>
            <a:fillRect/>
          </a:stretch>
        </p:blipFill>
        <p:spPr>
          <a:xfrm>
            <a:off x="5070617" y="1617540"/>
            <a:ext cx="6911175" cy="4587747"/>
          </a:xfrm>
          <a:prstGeom prst="rect">
            <a:avLst/>
          </a:prstGeom>
        </p:spPr>
      </p:pic>
      <p:sp>
        <p:nvSpPr>
          <p:cNvPr id="33" name="TextBox 32">
            <a:extLst>
              <a:ext uri="{FF2B5EF4-FFF2-40B4-BE49-F238E27FC236}">
                <a16:creationId xmlns:a16="http://schemas.microsoft.com/office/drawing/2014/main" id="{1DD300A6-CA21-19A2-A905-6F109DED11C6}"/>
              </a:ext>
            </a:extLst>
          </p:cNvPr>
          <p:cNvSpPr txBox="1"/>
          <p:nvPr/>
        </p:nvSpPr>
        <p:spPr>
          <a:xfrm>
            <a:off x="11321031" y="1796325"/>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36" name="Rectangle 35">
            <a:extLst>
              <a:ext uri="{FF2B5EF4-FFF2-40B4-BE49-F238E27FC236}">
                <a16:creationId xmlns:a16="http://schemas.microsoft.com/office/drawing/2014/main" id="{154FF44E-482C-1374-6A04-7192C3B2BBB8}"/>
              </a:ext>
            </a:extLst>
          </p:cNvPr>
          <p:cNvSpPr/>
          <p:nvPr/>
        </p:nvSpPr>
        <p:spPr>
          <a:xfrm>
            <a:off x="11530642" y="2001328"/>
            <a:ext cx="241539" cy="14952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109003-1C2C-32FC-5CA1-E9D1F938DAC8}"/>
              </a:ext>
            </a:extLst>
          </p:cNvPr>
          <p:cNvSpPr/>
          <p:nvPr/>
        </p:nvSpPr>
        <p:spPr>
          <a:xfrm>
            <a:off x="9916457" y="2001329"/>
            <a:ext cx="794325" cy="390489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E089BB3-2B98-15E2-1EBB-3D536C81CDA7}"/>
              </a:ext>
            </a:extLst>
          </p:cNvPr>
          <p:cNvSpPr txBox="1"/>
          <p:nvPr/>
        </p:nvSpPr>
        <p:spPr>
          <a:xfrm>
            <a:off x="10662223" y="1852859"/>
            <a:ext cx="235789" cy="369332"/>
          </a:xfrm>
          <a:prstGeom prst="rect">
            <a:avLst/>
          </a:prstGeom>
          <a:noFill/>
        </p:spPr>
        <p:txBody>
          <a:bodyPr wrap="square" rtlCol="0" anchor="ctr">
            <a:spAutoFit/>
          </a:bodyPr>
          <a:lstStyle/>
          <a:p>
            <a:pPr algn="ctr"/>
            <a:r>
              <a:rPr lang="en-US" dirty="0">
                <a:solidFill>
                  <a:schemeClr val="bg1"/>
                </a:solidFill>
              </a:rPr>
              <a:t>*</a:t>
            </a:r>
          </a:p>
        </p:txBody>
      </p:sp>
      <p:sp>
        <p:nvSpPr>
          <p:cNvPr id="11" name="TextBox 10">
            <a:extLst>
              <a:ext uri="{FF2B5EF4-FFF2-40B4-BE49-F238E27FC236}">
                <a16:creationId xmlns:a16="http://schemas.microsoft.com/office/drawing/2014/main" id="{29FB8657-8354-21B8-DA6F-D91D5E57E2D4}"/>
              </a:ext>
            </a:extLst>
          </p:cNvPr>
          <p:cNvSpPr txBox="1"/>
          <p:nvPr/>
        </p:nvSpPr>
        <p:spPr>
          <a:xfrm>
            <a:off x="656420" y="5629060"/>
            <a:ext cx="4074569" cy="646331"/>
          </a:xfrm>
          <a:prstGeom prst="rect">
            <a:avLst/>
          </a:prstGeom>
          <a:noFill/>
        </p:spPr>
        <p:txBody>
          <a:bodyPr wrap="square" rtlCol="0" anchor="ctr">
            <a:spAutoFit/>
          </a:bodyPr>
          <a:lstStyle/>
          <a:p>
            <a:r>
              <a:rPr lang="en-US" sz="1200" dirty="0">
                <a:solidFill>
                  <a:schemeClr val="bg1"/>
                </a:solidFill>
              </a:rPr>
              <a:t>*Ignore these values for now.  Your config may look very different at this point.  However, this is what it will look like when you have completed the current setup steps. </a:t>
            </a:r>
          </a:p>
        </p:txBody>
      </p:sp>
      <p:sp>
        <p:nvSpPr>
          <p:cNvPr id="6" name="TextBox 5">
            <a:extLst>
              <a:ext uri="{FF2B5EF4-FFF2-40B4-BE49-F238E27FC236}">
                <a16:creationId xmlns:a16="http://schemas.microsoft.com/office/drawing/2014/main" id="{EC1BA19F-2CAF-5995-A1EA-4320797A341C}"/>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3641358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5751"/>
            <a:ext cx="12192000" cy="6858000"/>
          </a:xfrm>
          <a:prstGeom prst="rect">
            <a:avLst/>
          </a:prstGeom>
        </p:spPr>
      </p:pic>
      <p:sp>
        <p:nvSpPr>
          <p:cNvPr id="9" name="TextBox 8">
            <a:extLst>
              <a:ext uri="{FF2B5EF4-FFF2-40B4-BE49-F238E27FC236}">
                <a16:creationId xmlns:a16="http://schemas.microsoft.com/office/drawing/2014/main" id="{99874CE1-F3F4-93D0-8893-595F16929133}"/>
              </a:ext>
            </a:extLst>
          </p:cNvPr>
          <p:cNvSpPr txBox="1"/>
          <p:nvPr/>
        </p:nvSpPr>
        <p:spPr>
          <a:xfrm>
            <a:off x="175775" y="1467223"/>
            <a:ext cx="5287621" cy="2800767"/>
          </a:xfrm>
          <a:prstGeom prst="rect">
            <a:avLst/>
          </a:prstGeom>
          <a:noFill/>
        </p:spPr>
        <p:txBody>
          <a:bodyPr wrap="square" rtlCol="0">
            <a:spAutoFit/>
          </a:bodyPr>
          <a:lstStyle/>
          <a:p>
            <a:r>
              <a:rPr lang="en-US" sz="1600" dirty="0">
                <a:solidFill>
                  <a:schemeClr val="accent1">
                    <a:lumMod val="50000"/>
                  </a:schemeClr>
                </a:solidFill>
              </a:rPr>
              <a:t>On my mac the command list always appears in a random order.  To fix this </a:t>
            </a:r>
          </a:p>
          <a:p>
            <a:endParaRPr lang="en-US" sz="1600" dirty="0">
              <a:solidFill>
                <a:schemeClr val="accent1">
                  <a:lumMod val="50000"/>
                </a:schemeClr>
              </a:solidFill>
            </a:endParaRPr>
          </a:p>
          <a:p>
            <a:pPr marL="342900" indent="-342900">
              <a:buFont typeface="+mj-lt"/>
              <a:buAutoNum type="arabicPeriod"/>
            </a:pPr>
            <a:r>
              <a:rPr lang="en-US" sz="1600" dirty="0">
                <a:solidFill>
                  <a:schemeClr val="accent1">
                    <a:lumMod val="50000"/>
                  </a:schemeClr>
                </a:solidFill>
              </a:rPr>
              <a:t>Enter a single character in the search box, then delete it. </a:t>
            </a:r>
          </a:p>
          <a:p>
            <a:r>
              <a:rPr lang="en-US" sz="1600" dirty="0">
                <a:solidFill>
                  <a:schemeClr val="accent1">
                    <a:lumMod val="50000"/>
                  </a:schemeClr>
                </a:solidFill>
              </a:rPr>
              <a:t> </a:t>
            </a:r>
          </a:p>
          <a:p>
            <a:r>
              <a:rPr lang="en-US" sz="1600" dirty="0">
                <a:solidFill>
                  <a:schemeClr val="accent1">
                    <a:lumMod val="50000"/>
                  </a:schemeClr>
                </a:solidFill>
              </a:rPr>
              <a:t>This rearranges everything in hierarchical order,  making it </a:t>
            </a:r>
          </a:p>
          <a:p>
            <a:r>
              <a:rPr lang="en-US" sz="1600" dirty="0">
                <a:solidFill>
                  <a:schemeClr val="accent1">
                    <a:lumMod val="50000"/>
                  </a:schemeClr>
                </a:solidFill>
              </a:rPr>
              <a:t>much easier to find the right Honeycomb command </a:t>
            </a:r>
          </a:p>
          <a:p>
            <a:endParaRPr lang="en-US" sz="1600" dirty="0">
              <a:solidFill>
                <a:schemeClr val="accent1">
                  <a:lumMod val="50000"/>
                </a:schemeClr>
              </a:solidFill>
            </a:endParaRPr>
          </a:p>
          <a:p>
            <a:pPr marL="342900" indent="-342900">
              <a:buFont typeface="+mj-lt"/>
              <a:buAutoNum type="arabicPeriod" startAt="2"/>
            </a:pPr>
            <a:r>
              <a:rPr lang="en-US" sz="1600" dirty="0">
                <a:solidFill>
                  <a:schemeClr val="accent1">
                    <a:lumMod val="50000"/>
                  </a:schemeClr>
                </a:solidFill>
              </a:rPr>
              <a:t>Click the ‘+’ next to Honeycomb and explore the structure underneath</a:t>
            </a:r>
          </a:p>
          <a:p>
            <a:pPr marL="342900" indent="-342900">
              <a:buFont typeface="+mj-lt"/>
              <a:buAutoNum type="arabicPeriod" startAt="2"/>
            </a:pPr>
            <a:r>
              <a:rPr lang="en-US" sz="1600" dirty="0">
                <a:solidFill>
                  <a:schemeClr val="accent1">
                    <a:lumMod val="50000"/>
                  </a:schemeClr>
                </a:solidFill>
              </a:rPr>
              <a:t>Go to the next page</a:t>
            </a:r>
          </a:p>
        </p:txBody>
      </p:sp>
      <p:pic>
        <p:nvPicPr>
          <p:cNvPr id="8" name="Picture 7" descr="A screenshot of a computer&#10;&#10;Description automatically generated">
            <a:extLst>
              <a:ext uri="{FF2B5EF4-FFF2-40B4-BE49-F238E27FC236}">
                <a16:creationId xmlns:a16="http://schemas.microsoft.com/office/drawing/2014/main" id="{90F2EB9A-224F-918E-1997-05529E903578}"/>
              </a:ext>
            </a:extLst>
          </p:cNvPr>
          <p:cNvPicPr>
            <a:picLocks noChangeAspect="1"/>
          </p:cNvPicPr>
          <p:nvPr/>
        </p:nvPicPr>
        <p:blipFill>
          <a:blip r:embed="rId4"/>
          <a:stretch>
            <a:fillRect/>
          </a:stretch>
        </p:blipFill>
        <p:spPr>
          <a:xfrm>
            <a:off x="1802901" y="4369293"/>
            <a:ext cx="3177025" cy="2090916"/>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10208" y="453261"/>
            <a:ext cx="7616826" cy="984885"/>
          </a:xfrm>
          <a:prstGeom prst="rect">
            <a:avLst/>
          </a:prstGeom>
          <a:noFill/>
        </p:spPr>
        <p:txBody>
          <a:bodyPr wrap="square" rtlCol="0">
            <a:spAutoFit/>
          </a:bodyPr>
          <a:lstStyle/>
          <a:p>
            <a:r>
              <a:rPr lang="en-US" sz="2800" dirty="0">
                <a:solidFill>
                  <a:schemeClr val="accent1">
                    <a:lumMod val="50000"/>
                  </a:schemeClr>
                </a:solidFill>
              </a:rPr>
              <a:t>Installation 6</a:t>
            </a:r>
          </a:p>
          <a:p>
            <a:endParaRPr lang="en-US" sz="1000" dirty="0">
              <a:solidFill>
                <a:schemeClr val="accent1">
                  <a:lumMod val="50000"/>
                </a:schemeClr>
              </a:solidFill>
            </a:endParaRPr>
          </a:p>
          <a:p>
            <a:pPr marL="457200" indent="-457200">
              <a:buFont typeface="Arial" panose="020B0604020202020204" pitchFamily="34" charset="0"/>
              <a:buChar char="•"/>
            </a:pPr>
            <a:r>
              <a:rPr lang="en-US" sz="2000" dirty="0">
                <a:solidFill>
                  <a:schemeClr val="accent1">
                    <a:lumMod val="50000"/>
                  </a:schemeClr>
                </a:solidFill>
              </a:rPr>
              <a:t>Ensure the steps on the previous page have been completed</a:t>
            </a:r>
          </a:p>
        </p:txBody>
      </p:sp>
      <p:sp>
        <p:nvSpPr>
          <p:cNvPr id="3" name="TextBox 2">
            <a:extLst>
              <a:ext uri="{FF2B5EF4-FFF2-40B4-BE49-F238E27FC236}">
                <a16:creationId xmlns:a16="http://schemas.microsoft.com/office/drawing/2014/main" id="{682806FB-D4CA-1F72-A70A-AC43B420626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5">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sp>
        <p:nvSpPr>
          <p:cNvPr id="33" name="TextBox 32">
            <a:extLst>
              <a:ext uri="{FF2B5EF4-FFF2-40B4-BE49-F238E27FC236}">
                <a16:creationId xmlns:a16="http://schemas.microsoft.com/office/drawing/2014/main" id="{1DD300A6-CA21-19A2-A905-6F109DED11C6}"/>
              </a:ext>
            </a:extLst>
          </p:cNvPr>
          <p:cNvSpPr txBox="1"/>
          <p:nvPr/>
        </p:nvSpPr>
        <p:spPr>
          <a:xfrm>
            <a:off x="3764615" y="4258947"/>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36" name="Rectangle 35">
            <a:extLst>
              <a:ext uri="{FF2B5EF4-FFF2-40B4-BE49-F238E27FC236}">
                <a16:creationId xmlns:a16="http://schemas.microsoft.com/office/drawing/2014/main" id="{154FF44E-482C-1374-6A04-7192C3B2BBB8}"/>
              </a:ext>
            </a:extLst>
          </p:cNvPr>
          <p:cNvSpPr/>
          <p:nvPr/>
        </p:nvSpPr>
        <p:spPr>
          <a:xfrm>
            <a:off x="3932422" y="4516106"/>
            <a:ext cx="1036002" cy="1555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C6807C8E-56BF-A0FF-5A0C-9F8C7D72A706}"/>
              </a:ext>
            </a:extLst>
          </p:cNvPr>
          <p:cNvPicPr>
            <a:picLocks noChangeAspect="1"/>
          </p:cNvPicPr>
          <p:nvPr/>
        </p:nvPicPr>
        <p:blipFill>
          <a:blip r:embed="rId6"/>
          <a:stretch>
            <a:fillRect/>
          </a:stretch>
        </p:blipFill>
        <p:spPr>
          <a:xfrm>
            <a:off x="5520211" y="1675543"/>
            <a:ext cx="6359906" cy="4173166"/>
          </a:xfrm>
          <a:prstGeom prst="rect">
            <a:avLst/>
          </a:prstGeom>
        </p:spPr>
      </p:pic>
      <p:sp>
        <p:nvSpPr>
          <p:cNvPr id="13" name="Rectangle 12">
            <a:extLst>
              <a:ext uri="{FF2B5EF4-FFF2-40B4-BE49-F238E27FC236}">
                <a16:creationId xmlns:a16="http://schemas.microsoft.com/office/drawing/2014/main" id="{CF74D5F2-A693-29A3-E684-1174DE73F0D3}"/>
              </a:ext>
            </a:extLst>
          </p:cNvPr>
          <p:cNvSpPr/>
          <p:nvPr/>
        </p:nvSpPr>
        <p:spPr>
          <a:xfrm>
            <a:off x="9674780" y="2674190"/>
            <a:ext cx="1036002" cy="1555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9D18648-59C8-019D-6EB8-7D28DF45EF69}"/>
              </a:ext>
            </a:extLst>
          </p:cNvPr>
          <p:cNvSpPr txBox="1"/>
          <p:nvPr/>
        </p:nvSpPr>
        <p:spPr>
          <a:xfrm>
            <a:off x="10665511" y="2444170"/>
            <a:ext cx="201212" cy="307777"/>
          </a:xfrm>
          <a:prstGeom prst="rect">
            <a:avLst/>
          </a:prstGeom>
          <a:solidFill>
            <a:schemeClr val="bg1"/>
          </a:solidFill>
        </p:spPr>
        <p:txBody>
          <a:bodyPr wrap="square" rtlCol="0">
            <a:spAutoFit/>
          </a:bodyPr>
          <a:lstStyle/>
          <a:p>
            <a:pPr algn="ctr"/>
            <a:r>
              <a:rPr lang="en-US" sz="1400" dirty="0">
                <a:solidFill>
                  <a:srgbClr val="FF0000"/>
                </a:solidFill>
              </a:rPr>
              <a:t>2</a:t>
            </a:r>
          </a:p>
        </p:txBody>
      </p:sp>
      <p:sp>
        <p:nvSpPr>
          <p:cNvPr id="6" name="TextBox 5">
            <a:extLst>
              <a:ext uri="{FF2B5EF4-FFF2-40B4-BE49-F238E27FC236}">
                <a16:creationId xmlns:a16="http://schemas.microsoft.com/office/drawing/2014/main" id="{877C27BA-ACA2-61DF-877C-7B6A7CB5C6BD}"/>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3416918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 flying over mountains&#10;&#10;Description automatically generated">
            <a:extLst>
              <a:ext uri="{FF2B5EF4-FFF2-40B4-BE49-F238E27FC236}">
                <a16:creationId xmlns:a16="http://schemas.microsoft.com/office/drawing/2014/main" id="{6685476C-1E9B-BC7B-4872-019733F3D240}"/>
              </a:ext>
            </a:extLst>
          </p:cNvPr>
          <p:cNvPicPr preferRelativeResize="0">
            <a:picLocks/>
          </p:cNvPicPr>
          <p:nvPr/>
        </p:nvPicPr>
        <p:blipFill>
          <a:blip r:embed="rId3"/>
          <a:stretch>
            <a:fillRect/>
          </a:stretch>
        </p:blipFill>
        <p:spPr>
          <a:xfrm>
            <a:off x="0" y="3943"/>
            <a:ext cx="12192000" cy="6858000"/>
          </a:xfrm>
          <a:prstGeom prst="rect">
            <a:avLst/>
          </a:prstGeom>
        </p:spPr>
      </p:pic>
      <p:sp>
        <p:nvSpPr>
          <p:cNvPr id="10" name="TextBox 9">
            <a:extLst>
              <a:ext uri="{FF2B5EF4-FFF2-40B4-BE49-F238E27FC236}">
                <a16:creationId xmlns:a16="http://schemas.microsoft.com/office/drawing/2014/main" id="{4F8795F4-26DD-59AD-2FED-C8F1F47A6323}"/>
              </a:ext>
            </a:extLst>
          </p:cNvPr>
          <p:cNvSpPr txBox="1"/>
          <p:nvPr/>
        </p:nvSpPr>
        <p:spPr>
          <a:xfrm>
            <a:off x="8263582" y="262714"/>
            <a:ext cx="3413411" cy="369332"/>
          </a:xfrm>
          <a:prstGeom prst="rect">
            <a:avLst/>
          </a:prstGeom>
          <a:noFill/>
        </p:spPr>
        <p:txBody>
          <a:bodyPr wrap="square">
            <a:spAutoFit/>
          </a:bodyPr>
          <a:lstStyle/>
          <a:p>
            <a:r>
              <a:rPr lang="en-GB" dirty="0">
                <a:solidFill>
                  <a:srgbClr val="C41A16"/>
                </a:solidFill>
                <a:effectLst/>
                <a:latin typeface="Menlo" panose="020B0609030804020204" pitchFamily="49" charset="0"/>
              </a:rPr>
              <a:t>HoneycombOnArm64MacOS</a:t>
            </a:r>
          </a:p>
        </p:txBody>
      </p:sp>
      <p:sp>
        <p:nvSpPr>
          <p:cNvPr id="2" name="TextBox 1">
            <a:extLst>
              <a:ext uri="{FF2B5EF4-FFF2-40B4-BE49-F238E27FC236}">
                <a16:creationId xmlns:a16="http://schemas.microsoft.com/office/drawing/2014/main" id="{5CA8231B-22FF-9FAB-8A67-CAFE85DFBD30}"/>
              </a:ext>
            </a:extLst>
          </p:cNvPr>
          <p:cNvSpPr txBox="1"/>
          <p:nvPr/>
        </p:nvSpPr>
        <p:spPr>
          <a:xfrm>
            <a:off x="210208" y="453261"/>
            <a:ext cx="7616826" cy="3293209"/>
          </a:xfrm>
          <a:prstGeom prst="rect">
            <a:avLst/>
          </a:prstGeom>
          <a:noFill/>
        </p:spPr>
        <p:txBody>
          <a:bodyPr wrap="square" rtlCol="0">
            <a:spAutoFit/>
          </a:bodyPr>
          <a:lstStyle/>
          <a:p>
            <a:r>
              <a:rPr lang="en-US" sz="2800" dirty="0">
                <a:solidFill>
                  <a:schemeClr val="accent1">
                    <a:lumMod val="50000"/>
                  </a:schemeClr>
                </a:solidFill>
              </a:rPr>
              <a:t>Installation 7</a:t>
            </a:r>
            <a:endParaRPr lang="en-US" dirty="0">
              <a:solidFill>
                <a:schemeClr val="accent1">
                  <a:lumMod val="50000"/>
                </a:schemeClr>
              </a:solidFill>
            </a:endParaRPr>
          </a:p>
          <a:p>
            <a:endParaRPr lang="en-US" sz="2000" dirty="0">
              <a:solidFill>
                <a:schemeClr val="accent1">
                  <a:lumMod val="50000"/>
                </a:schemeClr>
              </a:solidFill>
            </a:endParaRPr>
          </a:p>
          <a:p>
            <a:pPr marL="457200" indent="-457200">
              <a:buFont typeface="Arial" panose="020B0604020202020204" pitchFamily="34" charset="0"/>
              <a:buChar char="•"/>
            </a:pPr>
            <a:r>
              <a:rPr lang="en-US" sz="2000" dirty="0">
                <a:solidFill>
                  <a:schemeClr val="accent1">
                    <a:lumMod val="50000"/>
                  </a:schemeClr>
                </a:solidFill>
              </a:rPr>
              <a:t>Ensure the steps on the previous page have been completed</a:t>
            </a:r>
          </a:p>
          <a:p>
            <a:pPr marL="457200" indent="-457200">
              <a:buFont typeface="Arial" panose="020B0604020202020204" pitchFamily="34" charset="0"/>
              <a:buChar char="•"/>
            </a:pPr>
            <a:endParaRPr lang="en-US" sz="2000" dirty="0">
              <a:solidFill>
                <a:schemeClr val="accent1">
                  <a:lumMod val="50000"/>
                </a:schemeClr>
              </a:solidFill>
            </a:endParaRPr>
          </a:p>
          <a:p>
            <a:pPr marL="457200" indent="-457200">
              <a:buAutoNum type="arabicPeriod"/>
            </a:pPr>
            <a:r>
              <a:rPr lang="en-US" sz="2000" dirty="0">
                <a:solidFill>
                  <a:schemeClr val="accent1">
                    <a:lumMod val="50000"/>
                  </a:schemeClr>
                </a:solidFill>
              </a:rPr>
              <a:t>Select the HDG Button option </a:t>
            </a:r>
          </a:p>
          <a:p>
            <a:pPr marL="457200" indent="-457200">
              <a:buAutoNum type="arabicPeriod"/>
            </a:pPr>
            <a:r>
              <a:rPr lang="en-US" sz="2000" dirty="0">
                <a:solidFill>
                  <a:schemeClr val="accent1">
                    <a:lumMod val="50000"/>
                  </a:schemeClr>
                </a:solidFill>
              </a:rPr>
              <a:t>Click apply</a:t>
            </a:r>
          </a:p>
          <a:p>
            <a:pPr marL="457200" indent="-457200">
              <a:buAutoNum type="arabicPeriod"/>
            </a:pPr>
            <a:r>
              <a:rPr lang="en-US" sz="2000" dirty="0">
                <a:solidFill>
                  <a:schemeClr val="accent1">
                    <a:lumMod val="50000"/>
                  </a:schemeClr>
                </a:solidFill>
              </a:rPr>
              <a:t>Go to the next page</a:t>
            </a:r>
          </a:p>
          <a:p>
            <a:pPr marL="457200" indent="-457200">
              <a:buAutoNum type="arabicPeriod"/>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a:p>
            <a:pPr marL="457200" indent="-457200">
              <a:buAutoNum type="arabicPeriod" startAt="3"/>
            </a:pPr>
            <a:endParaRPr lang="en-US" sz="2000" dirty="0">
              <a:solidFill>
                <a:schemeClr val="accent1">
                  <a:lumMod val="50000"/>
                </a:schemeClr>
              </a:solidFill>
            </a:endParaRPr>
          </a:p>
        </p:txBody>
      </p:sp>
      <p:sp>
        <p:nvSpPr>
          <p:cNvPr id="3" name="TextBox 2">
            <a:extLst>
              <a:ext uri="{FF2B5EF4-FFF2-40B4-BE49-F238E27FC236}">
                <a16:creationId xmlns:a16="http://schemas.microsoft.com/office/drawing/2014/main" id="{682806FB-D4CA-1F72-A70A-AC43B4206269}"/>
              </a:ext>
            </a:extLst>
          </p:cNvPr>
          <p:cNvSpPr txBox="1"/>
          <p:nvPr/>
        </p:nvSpPr>
        <p:spPr>
          <a:xfrm>
            <a:off x="175775" y="6364454"/>
            <a:ext cx="1305443" cy="338554"/>
          </a:xfrm>
          <a:prstGeom prst="rect">
            <a:avLst/>
          </a:prstGeom>
          <a:noFill/>
        </p:spPr>
        <p:txBody>
          <a:bodyPr wrap="square">
            <a:spAutoFit/>
          </a:bodyPr>
          <a:lstStyle/>
          <a:p>
            <a:pPr algn="ctr"/>
            <a:r>
              <a:rPr lang="en-US" sz="800" dirty="0">
                <a:solidFill>
                  <a:schemeClr val="bg1"/>
                </a:solidFill>
              </a:rPr>
              <a:t>© Dr Steve Proctor 2024  </a:t>
            </a:r>
          </a:p>
          <a:p>
            <a:pPr algn="ctr"/>
            <a:r>
              <a:rPr lang="en-US" sz="800" dirty="0">
                <a:solidFill>
                  <a:schemeClr val="bg1"/>
                </a:solidFill>
                <a:hlinkClick r:id="rId4">
                  <a:extLst>
                    <a:ext uri="{A12FA001-AC4F-418D-AE19-62706E023703}">
                      <ahyp:hlinkClr xmlns:ahyp="http://schemas.microsoft.com/office/drawing/2018/hyperlinkcolor" val="tx"/>
                    </a:ext>
                  </a:extLst>
                </a:hlinkClick>
              </a:rPr>
              <a:t>swp336@gmail.com</a:t>
            </a:r>
            <a:endParaRPr lang="en-US" sz="800" dirty="0">
              <a:solidFill>
                <a:schemeClr val="bg1"/>
              </a:solidFill>
            </a:endParaRPr>
          </a:p>
        </p:txBody>
      </p:sp>
      <p:pic>
        <p:nvPicPr>
          <p:cNvPr id="11" name="Picture 10" descr="A screenshot of a computer&#10;&#10;Description automatically generated">
            <a:extLst>
              <a:ext uri="{FF2B5EF4-FFF2-40B4-BE49-F238E27FC236}">
                <a16:creationId xmlns:a16="http://schemas.microsoft.com/office/drawing/2014/main" id="{952D6EEE-9F77-65F7-A704-C2B766B42912}"/>
              </a:ext>
            </a:extLst>
          </p:cNvPr>
          <p:cNvPicPr>
            <a:picLocks noChangeAspect="1"/>
          </p:cNvPicPr>
          <p:nvPr/>
        </p:nvPicPr>
        <p:blipFill>
          <a:blip r:embed="rId5"/>
          <a:stretch>
            <a:fillRect/>
          </a:stretch>
        </p:blipFill>
        <p:spPr>
          <a:xfrm>
            <a:off x="4518307" y="1604168"/>
            <a:ext cx="6903968" cy="4572345"/>
          </a:xfrm>
          <a:prstGeom prst="rect">
            <a:avLst/>
          </a:prstGeom>
        </p:spPr>
      </p:pic>
      <p:sp>
        <p:nvSpPr>
          <p:cNvPr id="33" name="TextBox 32">
            <a:extLst>
              <a:ext uri="{FF2B5EF4-FFF2-40B4-BE49-F238E27FC236}">
                <a16:creationId xmlns:a16="http://schemas.microsoft.com/office/drawing/2014/main" id="{1DD300A6-CA21-19A2-A905-6F109DED11C6}"/>
              </a:ext>
            </a:extLst>
          </p:cNvPr>
          <p:cNvSpPr txBox="1"/>
          <p:nvPr/>
        </p:nvSpPr>
        <p:spPr>
          <a:xfrm>
            <a:off x="9089887" y="3029495"/>
            <a:ext cx="201212" cy="307777"/>
          </a:xfrm>
          <a:prstGeom prst="rect">
            <a:avLst/>
          </a:prstGeom>
          <a:solidFill>
            <a:schemeClr val="bg1"/>
          </a:solidFill>
        </p:spPr>
        <p:txBody>
          <a:bodyPr wrap="square" rtlCol="0">
            <a:spAutoFit/>
          </a:bodyPr>
          <a:lstStyle/>
          <a:p>
            <a:pPr algn="ctr"/>
            <a:r>
              <a:rPr lang="en-US" sz="1400" dirty="0">
                <a:solidFill>
                  <a:srgbClr val="FF0000"/>
                </a:solidFill>
              </a:rPr>
              <a:t>1</a:t>
            </a:r>
          </a:p>
        </p:txBody>
      </p:sp>
      <p:sp>
        <p:nvSpPr>
          <p:cNvPr id="36" name="Rectangle 35">
            <a:extLst>
              <a:ext uri="{FF2B5EF4-FFF2-40B4-BE49-F238E27FC236}">
                <a16:creationId xmlns:a16="http://schemas.microsoft.com/office/drawing/2014/main" id="{154FF44E-482C-1374-6A04-7192C3B2BBB8}"/>
              </a:ext>
            </a:extLst>
          </p:cNvPr>
          <p:cNvSpPr/>
          <p:nvPr/>
        </p:nvSpPr>
        <p:spPr>
          <a:xfrm>
            <a:off x="9291099" y="3262462"/>
            <a:ext cx="333555" cy="12543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1AED6DA-0673-BFE3-850C-843343C3DC56}"/>
              </a:ext>
            </a:extLst>
          </p:cNvPr>
          <p:cNvSpPr txBox="1"/>
          <p:nvPr/>
        </p:nvSpPr>
        <p:spPr>
          <a:xfrm>
            <a:off x="10851740" y="5461245"/>
            <a:ext cx="201212" cy="307777"/>
          </a:xfrm>
          <a:prstGeom prst="rect">
            <a:avLst/>
          </a:prstGeom>
          <a:solidFill>
            <a:schemeClr val="bg1"/>
          </a:solidFill>
        </p:spPr>
        <p:txBody>
          <a:bodyPr wrap="square" rtlCol="0">
            <a:spAutoFit/>
          </a:bodyPr>
          <a:lstStyle/>
          <a:p>
            <a:pPr algn="ctr"/>
            <a:r>
              <a:rPr lang="en-US" sz="1400" dirty="0">
                <a:solidFill>
                  <a:srgbClr val="FF0000"/>
                </a:solidFill>
              </a:rPr>
              <a:t>2</a:t>
            </a:r>
          </a:p>
        </p:txBody>
      </p:sp>
      <p:sp>
        <p:nvSpPr>
          <p:cNvPr id="13" name="Rectangle 12">
            <a:extLst>
              <a:ext uri="{FF2B5EF4-FFF2-40B4-BE49-F238E27FC236}">
                <a16:creationId xmlns:a16="http://schemas.microsoft.com/office/drawing/2014/main" id="{88BE78D4-319C-F0CB-87F5-B3FBA9D340B5}"/>
              </a:ext>
            </a:extLst>
          </p:cNvPr>
          <p:cNvSpPr/>
          <p:nvPr/>
        </p:nvSpPr>
        <p:spPr>
          <a:xfrm>
            <a:off x="11052952" y="5727941"/>
            <a:ext cx="333555" cy="18187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2FFA185-0E4B-F594-4E50-675BB2CA9BD8}"/>
              </a:ext>
            </a:extLst>
          </p:cNvPr>
          <p:cNvSpPr txBox="1"/>
          <p:nvPr/>
        </p:nvSpPr>
        <p:spPr>
          <a:xfrm>
            <a:off x="10619382" y="6487564"/>
            <a:ext cx="1391233" cy="215444"/>
          </a:xfrm>
          <a:prstGeom prst="rect">
            <a:avLst/>
          </a:prstGeom>
          <a:noFill/>
        </p:spPr>
        <p:txBody>
          <a:bodyPr wrap="square" rtlCol="0">
            <a:spAutoFit/>
          </a:bodyPr>
          <a:lstStyle/>
          <a:p>
            <a:pPr algn="ctr"/>
            <a:r>
              <a:rPr lang="en-US" sz="800" dirty="0">
                <a:solidFill>
                  <a:schemeClr val="bg1"/>
                </a:solidFill>
              </a:rPr>
              <a:t>Installation Guide vBeta1.01</a:t>
            </a:r>
          </a:p>
        </p:txBody>
      </p:sp>
    </p:spTree>
    <p:extLst>
      <p:ext uri="{BB962C8B-B14F-4D97-AF65-F5344CB8AC3E}">
        <p14:creationId xmlns:p14="http://schemas.microsoft.com/office/powerpoint/2010/main" val="1736406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ser guide" id="{03E34730-F882-854B-B2F4-B0C4BEC535F7}" vid="{61B599E7-D9EB-7646-BE9D-5CDB687772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1514</TotalTime>
  <Words>1482</Words>
  <Application>Microsoft Macintosh PowerPoint</Application>
  <PresentationFormat>Widescreen</PresentationFormat>
  <Paragraphs>243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Installation 9</vt:lpstr>
      <vt:lpstr>Installation 9</vt:lpstr>
      <vt:lpstr>PowerPoint Presentation</vt:lpstr>
      <vt:lpstr>AFC_Bridge compatibility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Proctor</dc:creator>
  <cp:lastModifiedBy>Steve Proctor</cp:lastModifiedBy>
  <cp:revision>32</cp:revision>
  <cp:lastPrinted>2024-04-24T09:35:16Z</cp:lastPrinted>
  <dcterms:created xsi:type="dcterms:W3CDTF">2024-03-19T14:29:38Z</dcterms:created>
  <dcterms:modified xsi:type="dcterms:W3CDTF">2024-04-24T09:58:08Z</dcterms:modified>
</cp:coreProperties>
</file>